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29260800" cy="27432000"/>
  <p:notesSz cx="23317200" cy="32461200"/>
  <p:custDataLst>
    <p:tags r:id="rId4"/>
  </p:custDataLst>
  <p:defaultTextStyle>
    <a:defPPr>
      <a:defRPr lang="en-US"/>
    </a:defPPr>
    <a:lvl1pPr marL="0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90044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80088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70132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60176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50220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40264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30309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20353" algn="l" defTabSz="418008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700" userDrawn="1">
          <p15:clr>
            <a:srgbClr val="A4A3A4"/>
          </p15:clr>
        </p15:guide>
        <p15:guide id="2" pos="92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1192"/>
  </p:normalViewPr>
  <p:slideViewPr>
    <p:cSldViewPr>
      <p:cViewPr>
        <p:scale>
          <a:sx n="94" d="100"/>
          <a:sy n="94" d="100"/>
        </p:scale>
        <p:origin x="-3096" y="-6888"/>
      </p:cViewPr>
      <p:guideLst>
        <p:guide orient="horz" pos="8700"/>
        <p:guide pos="921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tags" Target="tags/tag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Software router</c:v>
                </c:pt>
              </c:strCache>
            </c:strRef>
          </c:tx>
          <c:spPr>
            <a:ln w="63500" cap="rnd">
              <a:solidFill>
                <a:srgbClr val="0000FF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rgbClr val="3366FF"/>
              </a:solidFill>
              <a:ln w="9525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599888851189292"/>
                  <c:y val="0.0625627719838251"/>
                </c:manualLayout>
              </c:layout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SNAP</a:t>
                    </a:r>
                  </a:p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(Active Packets)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131649331352155"/>
                  <c:y val="0.0682736594310022"/>
                </c:manualLayout>
              </c:layout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Click</a:t>
                    </a:r>
                  </a:p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(CPU)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233544711071592"/>
                  <c:y val="0.0739845468781794"/>
                </c:manualLayout>
              </c:layout>
              <c:tx>
                <c:rich>
                  <a:bodyPr/>
                  <a:lstStyle/>
                  <a:p>
                    <a:r>
                      <a:rPr lang="is-I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IXP 2400</a:t>
                    </a:r>
                  </a:p>
                  <a:p>
                    <a:r>
                      <a:rPr lang="is-I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(NPU)</a:t>
                    </a:r>
                    <a:endParaRPr lang="is-IS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2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0.0879082071951784"/>
                  <c:y val="0.0779449732162605"/>
                </c:manualLayout>
              </c:layout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RouteBricks</a:t>
                    </a:r>
                  </a:p>
                  <a:p>
                    <a:r>
                      <a:rPr lang="en-US" sz="160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(multi-core)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781579045883925"/>
                  <c:y val="0.0636788948696414"/>
                </c:manualLayout>
              </c:layout>
              <c:tx>
                <c:rich>
                  <a:bodyPr/>
                  <a:lstStyle/>
                  <a:p>
                    <a:r>
                      <a:rPr lang="en-US" sz="160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PacketShader </a:t>
                    </a:r>
                  </a:p>
                  <a:p>
                    <a:r>
                      <a:rPr lang="en-US" sz="160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(GPU)</a:t>
                    </a:r>
                    <a:endParaRPr lang="en-US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4-34EC-4EE5-9F71-91F8806C0B04}"/>
                </c:ext>
                <c:ext xmlns:c15="http://schemas.microsoft.com/office/drawing/2012/chart" uri="{CE6537A1-D6FC-4f65-9D91-7224C49458BB}">
                  <c15:layout>
                    <c:manualLayout>
                      <c:w val="0.136903303093452"/>
                      <c:h val="0.144369010154199"/>
                    </c:manualLayout>
                  </c15:layout>
                </c:ext>
              </c:extLst>
            </c:dLbl>
            <c:dLbl>
              <c:idx val="7"/>
              <c:layout>
                <c:manualLayout>
                  <c:x val="-0.000341945865169374"/>
                  <c:y val="0.113931201183205"/>
                </c:manualLayout>
              </c:layout>
              <c:tx>
                <c:rich>
                  <a:bodyPr/>
                  <a:lstStyle/>
                  <a:p>
                    <a:r>
                      <a:rPr lang="en-US" sz="1600" dirty="0" err="1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SoftNIC</a:t>
                    </a:r>
                    <a:endParaRPr lang="en-US" sz="1600" dirty="0" smtClean="0">
                      <a:solidFill>
                        <a:schemeClr val="bg2">
                          <a:lumMod val="50000"/>
                        </a:schemeClr>
                      </a:solidFill>
                    </a:endParaRPr>
                  </a:p>
                  <a:p>
                    <a:r>
                      <a:rPr lang="en-US" sz="1600" dirty="0" smtClean="0">
                        <a:solidFill>
                          <a:schemeClr val="bg2">
                            <a:lumMod val="50000"/>
                          </a:schemeClr>
                        </a:solidFill>
                      </a:rPr>
                      <a:t>(multi-core)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1600">
                    <a:solidFill>
                      <a:schemeClr val="bg2">
                        <a:lumMod val="50000"/>
                      </a:schemeClr>
                    </a:solidFill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Sheet1!$A$2:$A$9</c:f>
              <c:numCache>
                <c:formatCode>General</c:formatCode>
                <c:ptCount val="8"/>
                <c:pt idx="0">
                  <c:v>1999.0</c:v>
                </c:pt>
                <c:pt idx="1">
                  <c:v>2000.0</c:v>
                </c:pt>
                <c:pt idx="2">
                  <c:v>2002.0</c:v>
                </c:pt>
                <c:pt idx="3">
                  <c:v>2004.0</c:v>
                </c:pt>
                <c:pt idx="4">
                  <c:v>2007.0</c:v>
                </c:pt>
                <c:pt idx="5">
                  <c:v>2009.0</c:v>
                </c:pt>
                <c:pt idx="6">
                  <c:v>2010.0</c:v>
                </c:pt>
                <c:pt idx="7">
                  <c:v>2014.0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  <c:pt idx="0">
                  <c:v>0.1</c:v>
                </c:pt>
                <c:pt idx="1">
                  <c:v>0.17</c:v>
                </c:pt>
                <c:pt idx="2">
                  <c:v>4.0</c:v>
                </c:pt>
                <c:pt idx="5">
                  <c:v>35.0</c:v>
                </c:pt>
                <c:pt idx="6">
                  <c:v>40.0</c:v>
                </c:pt>
                <c:pt idx="7">
                  <c:v>100.0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34EC-4EE5-9F71-91F8806C0B04}"/>
            </c:ext>
          </c:extLst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Hardware router</c:v>
                </c:pt>
              </c:strCache>
            </c:strRef>
          </c:tx>
          <c:spPr>
            <a:ln w="63500" cap="rnd">
              <a:solidFill>
                <a:srgbClr val="99162D"/>
              </a:solidFill>
              <a:round/>
            </a:ln>
            <a:effectLst/>
          </c:spPr>
          <c:marker>
            <c:symbol val="square"/>
            <c:size val="10"/>
            <c:spPr>
              <a:solidFill>
                <a:srgbClr val="FF6666"/>
              </a:solidFill>
              <a:ln w="9525">
                <a:solidFill>
                  <a:schemeClr val="tx1"/>
                </a:solidFill>
              </a:ln>
              <a:effectLst/>
            </c:spPr>
          </c:marker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Catalyst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123236116866971"/>
                  <c:y val="-0.0615204226056711"/>
                </c:manualLayout>
              </c:layout>
              <c:tx>
                <c:rich>
                  <a:bodyPr/>
                  <a:lstStyle/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Broadcom</a:t>
                    </a:r>
                  </a:p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5670</a:t>
                    </a:r>
                    <a:endParaRPr lang="en-US" dirty="0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8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rgbClr val="767171"/>
                        </a:solidFill>
                      </a:rPr>
                      <a:t>Scorpion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9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/>
              <c:tx>
                <c:rich>
                  <a:bodyPr/>
                  <a:lstStyle/>
                  <a:p>
                    <a:r>
                      <a:rPr lang="en-US" sz="1600" smtClean="0">
                        <a:solidFill>
                          <a:srgbClr val="767171"/>
                        </a:solidFill>
                      </a:rPr>
                      <a:t>Trident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A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/>
              <c:tx>
                <c:rich>
                  <a:bodyPr/>
                  <a:lstStyle/>
                  <a:p>
                    <a:r>
                      <a:rPr lang="en-US" sz="1600" dirty="0" smtClean="0">
                        <a:solidFill>
                          <a:srgbClr val="767171"/>
                        </a:solidFill>
                      </a:rPr>
                      <a:t>Tomahawk</a:t>
                    </a:r>
                    <a:endParaRPr lang="en-US" dirty="0" smtClean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B-34EC-4EE5-9F71-91F8806C0B04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1600">
                    <a:solidFill>
                      <a:srgbClr val="767171"/>
                    </a:solidFill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Sheet1!$A$2:$A$9</c:f>
              <c:numCache>
                <c:formatCode>General</c:formatCode>
                <c:ptCount val="8"/>
                <c:pt idx="0">
                  <c:v>1999.0</c:v>
                </c:pt>
                <c:pt idx="1">
                  <c:v>2000.0</c:v>
                </c:pt>
                <c:pt idx="2">
                  <c:v>2002.0</c:v>
                </c:pt>
                <c:pt idx="3">
                  <c:v>2004.0</c:v>
                </c:pt>
                <c:pt idx="4">
                  <c:v>2007.0</c:v>
                </c:pt>
                <c:pt idx="5">
                  <c:v>2009.0</c:v>
                </c:pt>
                <c:pt idx="6">
                  <c:v>2010.0</c:v>
                </c:pt>
                <c:pt idx="7">
                  <c:v>2014.0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  <c:pt idx="0">
                  <c:v>32.0</c:v>
                </c:pt>
                <c:pt idx="3">
                  <c:v>80.0</c:v>
                </c:pt>
                <c:pt idx="4">
                  <c:v>240.0</c:v>
                </c:pt>
                <c:pt idx="6">
                  <c:v>640.0</c:v>
                </c:pt>
                <c:pt idx="7">
                  <c:v>3200.0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C-34EC-4EE5-9F71-91F8806C0B0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524540608"/>
        <c:axId val="1618305344"/>
      </c:lineChart>
      <c:catAx>
        <c:axId val="1524540608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2000">
                    <a:latin typeface="Seravek"/>
                    <a:cs typeface="Seravek"/>
                  </a:defRPr>
                </a:pPr>
                <a:r>
                  <a:rPr lang="en-US" sz="2000" dirty="0">
                    <a:latin typeface="Gadugi" charset="0"/>
                    <a:cs typeface="Gadugi" charset="0"/>
                  </a:rPr>
                  <a:t>Year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1618305344"/>
        <c:crosses val="autoZero"/>
        <c:auto val="1"/>
        <c:lblAlgn val="ctr"/>
        <c:lblOffset val="100"/>
        <c:noMultiLvlLbl val="0"/>
      </c:catAx>
      <c:valAx>
        <c:axId val="1618305344"/>
        <c:scaling>
          <c:logBase val="10.0"/>
          <c:orientation val="minMax"/>
          <c:min val="0.01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2000">
                    <a:latin typeface="Seravek"/>
                    <a:cs typeface="Seravek"/>
                  </a:defRPr>
                </a:pPr>
                <a:r>
                  <a:rPr lang="en-US" sz="2000" dirty="0" err="1">
                    <a:latin typeface="Gadugi" charset="0"/>
                    <a:cs typeface="Gadugi" charset="0"/>
                  </a:rPr>
                  <a:t>Gbit</a:t>
                </a:r>
                <a:r>
                  <a:rPr lang="en-US" sz="2000" dirty="0">
                    <a:latin typeface="Gadugi" charset="0"/>
                    <a:cs typeface="Gadugi" charset="0"/>
                  </a:rPr>
                  <a:t>/s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en-US"/>
          </a:p>
        </c:txPr>
        <c:crossAx val="1524540608"/>
        <c:crosses val="autoZero"/>
        <c:crossBetween val="between"/>
      </c:valAx>
      <c:spPr>
        <a:noFill/>
        <a:ln>
          <a:solidFill>
            <a:schemeClr val="bg2">
              <a:lumMod val="90000"/>
            </a:schemeClr>
          </a:solidFill>
        </a:ln>
        <a:effectLst/>
      </c:spPr>
    </c:plotArea>
    <c:legend>
      <c:legendPos val="t"/>
      <c:layout>
        <c:manualLayout>
          <c:xMode val="edge"/>
          <c:yMode val="edge"/>
          <c:x val="0.69191874655091"/>
          <c:y val="0.495975134003616"/>
          <c:w val="0.288512693134399"/>
          <c:h val="0.185857712907838"/>
        </c:manualLayout>
      </c:layout>
      <c:overlay val="1"/>
      <c:spPr>
        <a:noFill/>
        <a:ln>
          <a:noFill/>
        </a:ln>
        <a:effectLst/>
      </c:spPr>
      <c:txPr>
        <a:bodyPr rot="0" vert="horz"/>
        <a:lstStyle/>
        <a:p>
          <a:pPr>
            <a:defRPr sz="2000"/>
          </a:pPr>
          <a:endParaRPr lang="en-US"/>
        </a:p>
      </c:txPr>
    </c:legend>
    <c:plotVisOnly val="1"/>
    <c:dispBlanksAs val="span"/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tiff>
</file>

<file path=ppt/media/image13.tiff>
</file>

<file path=ppt/media/image2.png>
</file>

<file path=ppt/media/image3.jpe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0104438" cy="1627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3208000" y="0"/>
            <a:ext cx="10104438" cy="16271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A9597E-C827-1E4D-8E79-6304D05181A1}" type="datetimeFigureOut">
              <a:rPr lang="en-US" smtClean="0"/>
              <a:t>2/3/17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815013" y="4057650"/>
            <a:ext cx="11687175" cy="109553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332038" y="15622588"/>
            <a:ext cx="18653125" cy="127809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0834013"/>
            <a:ext cx="10104438" cy="1627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3208000" y="30834013"/>
            <a:ext cx="10104438" cy="16271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C7123-2BF6-5E4C-BE25-C442369D4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46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4560" y="8521718"/>
            <a:ext cx="24871680" cy="58801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9120" y="15544800"/>
            <a:ext cx="20482560" cy="7010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35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0705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1058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141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176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2116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2469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282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021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5321" y="19202419"/>
            <a:ext cx="17556480" cy="2266954"/>
          </a:xfrm>
        </p:spPr>
        <p:txBody>
          <a:bodyPr anchor="b"/>
          <a:lstStyle>
            <a:lvl1pPr algn="l">
              <a:defRPr sz="450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735321" y="2451102"/>
            <a:ext cx="17556480" cy="16459200"/>
          </a:xfrm>
        </p:spPr>
        <p:txBody>
          <a:bodyPr/>
          <a:lstStyle>
            <a:lvl1pPr marL="0" indent="0">
              <a:buNone/>
              <a:defRPr sz="7230"/>
            </a:lvl1pPr>
            <a:lvl2pPr marL="1035272" indent="0">
              <a:buNone/>
              <a:defRPr sz="6339"/>
            </a:lvl2pPr>
            <a:lvl3pPr marL="2070546" indent="0">
              <a:buNone/>
              <a:defRPr sz="5448"/>
            </a:lvl3pPr>
            <a:lvl4pPr marL="3105819" indent="0">
              <a:buNone/>
              <a:defRPr sz="4507"/>
            </a:lvl4pPr>
            <a:lvl5pPr marL="4141093" indent="0">
              <a:buNone/>
              <a:defRPr sz="4507"/>
            </a:lvl5pPr>
            <a:lvl6pPr marL="5176365" indent="0">
              <a:buNone/>
              <a:defRPr sz="4507"/>
            </a:lvl6pPr>
            <a:lvl7pPr marL="6211637" indent="0">
              <a:buNone/>
              <a:defRPr sz="4507"/>
            </a:lvl7pPr>
            <a:lvl8pPr marL="7246912" indent="0">
              <a:buNone/>
              <a:defRPr sz="4507"/>
            </a:lvl8pPr>
            <a:lvl9pPr marL="8282183" indent="0">
              <a:buNone/>
              <a:defRPr sz="450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5321" y="21469362"/>
            <a:ext cx="17556480" cy="3219447"/>
          </a:xfrm>
        </p:spPr>
        <p:txBody>
          <a:bodyPr/>
          <a:lstStyle>
            <a:lvl1pPr marL="0" indent="0">
              <a:buNone/>
              <a:defRPr sz="3170"/>
            </a:lvl1pPr>
            <a:lvl2pPr marL="1035272" indent="0">
              <a:buNone/>
              <a:defRPr sz="2724"/>
            </a:lvl2pPr>
            <a:lvl3pPr marL="2070546" indent="0">
              <a:buNone/>
              <a:defRPr sz="2278"/>
            </a:lvl3pPr>
            <a:lvl4pPr marL="3105819" indent="0">
              <a:buNone/>
              <a:defRPr sz="2030"/>
            </a:lvl4pPr>
            <a:lvl5pPr marL="4141093" indent="0">
              <a:buNone/>
              <a:defRPr sz="2030"/>
            </a:lvl5pPr>
            <a:lvl6pPr marL="5176365" indent="0">
              <a:buNone/>
              <a:defRPr sz="2030"/>
            </a:lvl6pPr>
            <a:lvl7pPr marL="6211637" indent="0">
              <a:buNone/>
              <a:defRPr sz="2030"/>
            </a:lvl7pPr>
            <a:lvl8pPr marL="7246912" indent="0">
              <a:buNone/>
              <a:defRPr sz="2030"/>
            </a:lvl8pPr>
            <a:lvl9pPr marL="8282183" indent="0">
              <a:buNone/>
              <a:defRPr sz="203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857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41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214080" y="1098569"/>
            <a:ext cx="6583680" cy="2340610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040" y="1098569"/>
            <a:ext cx="19263360" cy="2340610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32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19913600" y="2959018"/>
            <a:ext cx="8534400" cy="600075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11" name="Rounded Rectangle 10"/>
          <p:cNvSpPr/>
          <p:nvPr userDrawn="1"/>
        </p:nvSpPr>
        <p:spPr>
          <a:xfrm>
            <a:off x="19913600" y="20288250"/>
            <a:ext cx="8534400" cy="600075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12" name="Rounded Rectangle 11"/>
          <p:cNvSpPr/>
          <p:nvPr userDrawn="1"/>
        </p:nvSpPr>
        <p:spPr>
          <a:xfrm>
            <a:off x="19942120" y="11653712"/>
            <a:ext cx="8534400" cy="600075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16" name="Rounded Rectangle 15"/>
          <p:cNvSpPr/>
          <p:nvPr userDrawn="1"/>
        </p:nvSpPr>
        <p:spPr>
          <a:xfrm>
            <a:off x="745067" y="2898860"/>
            <a:ext cx="8534400" cy="600075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17" name="Rounded Rectangle 16"/>
          <p:cNvSpPr/>
          <p:nvPr userDrawn="1"/>
        </p:nvSpPr>
        <p:spPr>
          <a:xfrm>
            <a:off x="745067" y="20228094"/>
            <a:ext cx="8534400" cy="600075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18" name="Rounded Rectangle 17"/>
          <p:cNvSpPr/>
          <p:nvPr userDrawn="1"/>
        </p:nvSpPr>
        <p:spPr>
          <a:xfrm>
            <a:off x="773585" y="11593554"/>
            <a:ext cx="8534400" cy="600075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19" name="Rounded Rectangle 18"/>
          <p:cNvSpPr/>
          <p:nvPr userDrawn="1"/>
        </p:nvSpPr>
        <p:spPr>
          <a:xfrm>
            <a:off x="10329333" y="2959018"/>
            <a:ext cx="8534400" cy="600075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20" name="Rounded Rectangle 19"/>
          <p:cNvSpPr/>
          <p:nvPr userDrawn="1"/>
        </p:nvSpPr>
        <p:spPr>
          <a:xfrm>
            <a:off x="10329333" y="20288250"/>
            <a:ext cx="8534400" cy="600075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21" name="Rounded Rectangle 20"/>
          <p:cNvSpPr/>
          <p:nvPr userDrawn="1"/>
        </p:nvSpPr>
        <p:spPr>
          <a:xfrm>
            <a:off x="10357852" y="11653712"/>
            <a:ext cx="8534400" cy="600075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42" name="Title 41"/>
          <p:cNvSpPr>
            <a:spLocks noGrp="1"/>
          </p:cNvSpPr>
          <p:nvPr>
            <p:ph type="title" hasCustomPrompt="1"/>
          </p:nvPr>
        </p:nvSpPr>
        <p:spPr>
          <a:xfrm>
            <a:off x="1457692" y="615066"/>
            <a:ext cx="26334720" cy="90894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Heading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870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599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1401" y="17627601"/>
            <a:ext cx="24871680" cy="5448300"/>
          </a:xfrm>
        </p:spPr>
        <p:txBody>
          <a:bodyPr anchor="t"/>
          <a:lstStyle>
            <a:lvl1pPr algn="l">
              <a:defRPr sz="9066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1401" y="11626865"/>
            <a:ext cx="24871680" cy="6000747"/>
          </a:xfrm>
        </p:spPr>
        <p:txBody>
          <a:bodyPr anchor="b"/>
          <a:lstStyle>
            <a:lvl1pPr marL="0" indent="0">
              <a:buNone/>
              <a:defRPr sz="4507">
                <a:solidFill>
                  <a:schemeClr val="tx1">
                    <a:tint val="75000"/>
                  </a:schemeClr>
                </a:solidFill>
              </a:defRPr>
            </a:lvl1pPr>
            <a:lvl2pPr marL="1035272" indent="0">
              <a:buNone/>
              <a:defRPr sz="4061">
                <a:solidFill>
                  <a:schemeClr val="tx1">
                    <a:tint val="75000"/>
                  </a:schemeClr>
                </a:solidFill>
              </a:defRPr>
            </a:lvl2pPr>
            <a:lvl3pPr marL="2070546" indent="0">
              <a:buNone/>
              <a:defRPr sz="3615">
                <a:solidFill>
                  <a:schemeClr val="tx1">
                    <a:tint val="75000"/>
                  </a:schemeClr>
                </a:solidFill>
              </a:defRPr>
            </a:lvl3pPr>
            <a:lvl4pPr marL="3105819" indent="0">
              <a:buNone/>
              <a:defRPr sz="3170">
                <a:solidFill>
                  <a:schemeClr val="tx1">
                    <a:tint val="75000"/>
                  </a:schemeClr>
                </a:solidFill>
              </a:defRPr>
            </a:lvl4pPr>
            <a:lvl5pPr marL="4141093" indent="0">
              <a:buNone/>
              <a:defRPr sz="3170">
                <a:solidFill>
                  <a:schemeClr val="tx1">
                    <a:tint val="75000"/>
                  </a:schemeClr>
                </a:solidFill>
              </a:defRPr>
            </a:lvl5pPr>
            <a:lvl6pPr marL="5176365" indent="0">
              <a:buNone/>
              <a:defRPr sz="3170">
                <a:solidFill>
                  <a:schemeClr val="tx1">
                    <a:tint val="75000"/>
                  </a:schemeClr>
                </a:solidFill>
              </a:defRPr>
            </a:lvl6pPr>
            <a:lvl7pPr marL="6211637" indent="0">
              <a:buNone/>
              <a:defRPr sz="3170">
                <a:solidFill>
                  <a:schemeClr val="tx1">
                    <a:tint val="75000"/>
                  </a:schemeClr>
                </a:solidFill>
              </a:defRPr>
            </a:lvl7pPr>
            <a:lvl8pPr marL="7246912" indent="0">
              <a:buNone/>
              <a:defRPr sz="3170">
                <a:solidFill>
                  <a:schemeClr val="tx1">
                    <a:tint val="75000"/>
                  </a:schemeClr>
                </a:solidFill>
              </a:defRPr>
            </a:lvl8pPr>
            <a:lvl9pPr marL="8282183" indent="0">
              <a:buNone/>
              <a:defRPr sz="31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223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3040" y="6400811"/>
            <a:ext cx="12923520" cy="18103851"/>
          </a:xfrm>
        </p:spPr>
        <p:txBody>
          <a:bodyPr/>
          <a:lstStyle>
            <a:lvl1pPr>
              <a:defRPr sz="6339"/>
            </a:lvl1pPr>
            <a:lvl2pPr>
              <a:defRPr sz="5448"/>
            </a:lvl2pPr>
            <a:lvl3pPr>
              <a:defRPr sz="4507"/>
            </a:lvl3pPr>
            <a:lvl4pPr>
              <a:defRPr sz="4061"/>
            </a:lvl4pPr>
            <a:lvl5pPr>
              <a:defRPr sz="4061"/>
            </a:lvl5pPr>
            <a:lvl6pPr>
              <a:defRPr sz="4061"/>
            </a:lvl6pPr>
            <a:lvl7pPr>
              <a:defRPr sz="4061"/>
            </a:lvl7pPr>
            <a:lvl8pPr>
              <a:defRPr sz="4061"/>
            </a:lvl8pPr>
            <a:lvl9pPr>
              <a:defRPr sz="406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4240" y="6400811"/>
            <a:ext cx="12923520" cy="18103851"/>
          </a:xfrm>
        </p:spPr>
        <p:txBody>
          <a:bodyPr/>
          <a:lstStyle>
            <a:lvl1pPr>
              <a:defRPr sz="6339"/>
            </a:lvl1pPr>
            <a:lvl2pPr>
              <a:defRPr sz="5448"/>
            </a:lvl2pPr>
            <a:lvl3pPr>
              <a:defRPr sz="4507"/>
            </a:lvl3pPr>
            <a:lvl4pPr>
              <a:defRPr sz="4061"/>
            </a:lvl4pPr>
            <a:lvl5pPr>
              <a:defRPr sz="4061"/>
            </a:lvl5pPr>
            <a:lvl6pPr>
              <a:defRPr sz="4061"/>
            </a:lvl6pPr>
            <a:lvl7pPr>
              <a:defRPr sz="4061"/>
            </a:lvl7pPr>
            <a:lvl8pPr>
              <a:defRPr sz="4061"/>
            </a:lvl8pPr>
            <a:lvl9pPr>
              <a:defRPr sz="406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78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71" y="6140464"/>
            <a:ext cx="12928601" cy="2559048"/>
          </a:xfrm>
        </p:spPr>
        <p:txBody>
          <a:bodyPr anchor="b"/>
          <a:lstStyle>
            <a:lvl1pPr marL="0" indent="0">
              <a:buNone/>
              <a:defRPr sz="5448" b="1"/>
            </a:lvl1pPr>
            <a:lvl2pPr marL="1035272" indent="0">
              <a:buNone/>
              <a:defRPr sz="4507" b="1"/>
            </a:lvl2pPr>
            <a:lvl3pPr marL="2070546" indent="0">
              <a:buNone/>
              <a:defRPr sz="4061" b="1"/>
            </a:lvl3pPr>
            <a:lvl4pPr marL="3105819" indent="0">
              <a:buNone/>
              <a:defRPr sz="3615" b="1"/>
            </a:lvl4pPr>
            <a:lvl5pPr marL="4141093" indent="0">
              <a:buNone/>
              <a:defRPr sz="3615" b="1"/>
            </a:lvl5pPr>
            <a:lvl6pPr marL="5176365" indent="0">
              <a:buNone/>
              <a:defRPr sz="3615" b="1"/>
            </a:lvl6pPr>
            <a:lvl7pPr marL="6211637" indent="0">
              <a:buNone/>
              <a:defRPr sz="3615" b="1"/>
            </a:lvl7pPr>
            <a:lvl8pPr marL="7246912" indent="0">
              <a:buNone/>
              <a:defRPr sz="3615" b="1"/>
            </a:lvl8pPr>
            <a:lvl9pPr marL="8282183" indent="0">
              <a:buNone/>
              <a:defRPr sz="361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071" y="8699505"/>
            <a:ext cx="12928601" cy="15805152"/>
          </a:xfrm>
        </p:spPr>
        <p:txBody>
          <a:bodyPr/>
          <a:lstStyle>
            <a:lvl1pPr>
              <a:defRPr sz="5448"/>
            </a:lvl1pPr>
            <a:lvl2pPr>
              <a:defRPr sz="4507"/>
            </a:lvl2pPr>
            <a:lvl3pPr>
              <a:defRPr sz="4061"/>
            </a:lvl3pPr>
            <a:lvl4pPr>
              <a:defRPr sz="3615"/>
            </a:lvl4pPr>
            <a:lvl5pPr>
              <a:defRPr sz="3615"/>
            </a:lvl5pPr>
            <a:lvl6pPr>
              <a:defRPr sz="3615"/>
            </a:lvl6pPr>
            <a:lvl7pPr>
              <a:defRPr sz="3615"/>
            </a:lvl7pPr>
            <a:lvl8pPr>
              <a:defRPr sz="3615"/>
            </a:lvl8pPr>
            <a:lvl9pPr>
              <a:defRPr sz="361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64084" y="6140464"/>
            <a:ext cx="12933680" cy="2559048"/>
          </a:xfrm>
        </p:spPr>
        <p:txBody>
          <a:bodyPr anchor="b"/>
          <a:lstStyle>
            <a:lvl1pPr marL="0" indent="0">
              <a:buNone/>
              <a:defRPr sz="5448" b="1"/>
            </a:lvl1pPr>
            <a:lvl2pPr marL="1035272" indent="0">
              <a:buNone/>
              <a:defRPr sz="4507" b="1"/>
            </a:lvl2pPr>
            <a:lvl3pPr marL="2070546" indent="0">
              <a:buNone/>
              <a:defRPr sz="4061" b="1"/>
            </a:lvl3pPr>
            <a:lvl4pPr marL="3105819" indent="0">
              <a:buNone/>
              <a:defRPr sz="3615" b="1"/>
            </a:lvl4pPr>
            <a:lvl5pPr marL="4141093" indent="0">
              <a:buNone/>
              <a:defRPr sz="3615" b="1"/>
            </a:lvl5pPr>
            <a:lvl6pPr marL="5176365" indent="0">
              <a:buNone/>
              <a:defRPr sz="3615" b="1"/>
            </a:lvl6pPr>
            <a:lvl7pPr marL="6211637" indent="0">
              <a:buNone/>
              <a:defRPr sz="3615" b="1"/>
            </a:lvl7pPr>
            <a:lvl8pPr marL="7246912" indent="0">
              <a:buNone/>
              <a:defRPr sz="3615" b="1"/>
            </a:lvl8pPr>
            <a:lvl9pPr marL="8282183" indent="0">
              <a:buNone/>
              <a:defRPr sz="3615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64084" y="8699505"/>
            <a:ext cx="12933680" cy="15805152"/>
          </a:xfrm>
        </p:spPr>
        <p:txBody>
          <a:bodyPr/>
          <a:lstStyle>
            <a:lvl1pPr>
              <a:defRPr sz="5448"/>
            </a:lvl1pPr>
            <a:lvl2pPr>
              <a:defRPr sz="4507"/>
            </a:lvl2pPr>
            <a:lvl3pPr>
              <a:defRPr sz="4061"/>
            </a:lvl3pPr>
            <a:lvl4pPr>
              <a:defRPr sz="3615"/>
            </a:lvl4pPr>
            <a:lvl5pPr>
              <a:defRPr sz="3615"/>
            </a:lvl5pPr>
            <a:lvl6pPr>
              <a:defRPr sz="3615"/>
            </a:lvl6pPr>
            <a:lvl7pPr>
              <a:defRPr sz="3615"/>
            </a:lvl7pPr>
            <a:lvl8pPr>
              <a:defRPr sz="3615"/>
            </a:lvl8pPr>
            <a:lvl9pPr>
              <a:defRPr sz="361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41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96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7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76" y="1092198"/>
            <a:ext cx="9626602" cy="4648200"/>
          </a:xfrm>
        </p:spPr>
        <p:txBody>
          <a:bodyPr anchor="b"/>
          <a:lstStyle>
            <a:lvl1pPr algn="l">
              <a:defRPr sz="450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40160" y="1092220"/>
            <a:ext cx="16357600" cy="23412454"/>
          </a:xfrm>
        </p:spPr>
        <p:txBody>
          <a:bodyPr/>
          <a:lstStyle>
            <a:lvl1pPr>
              <a:defRPr sz="7230"/>
            </a:lvl1pPr>
            <a:lvl2pPr>
              <a:defRPr sz="6339"/>
            </a:lvl2pPr>
            <a:lvl3pPr>
              <a:defRPr sz="5448"/>
            </a:lvl3pPr>
            <a:lvl4pPr>
              <a:defRPr sz="4507"/>
            </a:lvl4pPr>
            <a:lvl5pPr>
              <a:defRPr sz="4507"/>
            </a:lvl5pPr>
            <a:lvl6pPr>
              <a:defRPr sz="4507"/>
            </a:lvl6pPr>
            <a:lvl7pPr>
              <a:defRPr sz="4507"/>
            </a:lvl7pPr>
            <a:lvl8pPr>
              <a:defRPr sz="4507"/>
            </a:lvl8pPr>
            <a:lvl9pPr>
              <a:defRPr sz="450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76" y="5740420"/>
            <a:ext cx="9626602" cy="18764254"/>
          </a:xfrm>
        </p:spPr>
        <p:txBody>
          <a:bodyPr/>
          <a:lstStyle>
            <a:lvl1pPr marL="0" indent="0">
              <a:buNone/>
              <a:defRPr sz="3170"/>
            </a:lvl1pPr>
            <a:lvl2pPr marL="1035272" indent="0">
              <a:buNone/>
              <a:defRPr sz="2724"/>
            </a:lvl2pPr>
            <a:lvl3pPr marL="2070546" indent="0">
              <a:buNone/>
              <a:defRPr sz="2278"/>
            </a:lvl3pPr>
            <a:lvl4pPr marL="3105819" indent="0">
              <a:buNone/>
              <a:defRPr sz="2030"/>
            </a:lvl4pPr>
            <a:lvl5pPr marL="4141093" indent="0">
              <a:buNone/>
              <a:defRPr sz="2030"/>
            </a:lvl5pPr>
            <a:lvl6pPr marL="5176365" indent="0">
              <a:buNone/>
              <a:defRPr sz="2030"/>
            </a:lvl6pPr>
            <a:lvl7pPr marL="6211637" indent="0">
              <a:buNone/>
              <a:defRPr sz="2030"/>
            </a:lvl7pPr>
            <a:lvl8pPr marL="7246912" indent="0">
              <a:buNone/>
              <a:defRPr sz="2030"/>
            </a:lvl8pPr>
            <a:lvl9pPr marL="8282183" indent="0">
              <a:buNone/>
              <a:defRPr sz="203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18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vmlDrawing" Target="../drawings/vmlDrawing1.vml"/><Relationship Id="rId15" Type="http://schemas.openxmlformats.org/officeDocument/2006/relationships/tags" Target="../tags/tag2.xml"/><Relationship Id="rId16" Type="http://schemas.openxmlformats.org/officeDocument/2006/relationships/oleObject" Target="../embeddings/oleObject1.bin"/><Relationship Id="rId17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2173571479"/>
              </p:ext>
            </p:extLst>
          </p:nvPr>
        </p:nvGraphicFramePr>
        <p:xfrm>
          <a:off x="2153" y="852"/>
          <a:ext cx="2117" cy="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3" name="think-cell Slide" r:id="rId16" imgW="270" imgH="270" progId="TCLayout.ActiveDocument.1">
                  <p:embed/>
                </p:oleObj>
              </mc:Choice>
              <mc:Fallback>
                <p:oleObj name="think-cell Slide" r:id="rId1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153" y="852"/>
                        <a:ext cx="2117" cy="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3040" y="1098552"/>
            <a:ext cx="26334720" cy="4572000"/>
          </a:xfrm>
          <a:prstGeom prst="rect">
            <a:avLst/>
          </a:prstGeom>
        </p:spPr>
        <p:txBody>
          <a:bodyPr vert="horz" lIns="418009" tIns="209004" rIns="418009" bIns="20900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6400811"/>
            <a:ext cx="26334720" cy="18103851"/>
          </a:xfrm>
          <a:prstGeom prst="rect">
            <a:avLst/>
          </a:prstGeom>
        </p:spPr>
        <p:txBody>
          <a:bodyPr vert="horz" lIns="418009" tIns="209004" rIns="418009" bIns="20900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63040" y="25425416"/>
            <a:ext cx="6827520" cy="1460502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l">
              <a:defRPr sz="2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581AD-2B9E-4695-84CD-BB129D18CC42}" type="datetimeFigureOut">
              <a:rPr lang="en-US" smtClean="0"/>
              <a:t>2/3/17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997440" y="25425416"/>
            <a:ext cx="9265920" cy="1460502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ctr">
              <a:defRPr sz="2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970240" y="25425416"/>
            <a:ext cx="6827520" cy="1460502"/>
          </a:xfrm>
          <a:prstGeom prst="rect">
            <a:avLst/>
          </a:prstGeom>
        </p:spPr>
        <p:txBody>
          <a:bodyPr vert="horz" lIns="418009" tIns="209004" rIns="418009" bIns="209004" rtlCol="0" anchor="ctr"/>
          <a:lstStyle>
            <a:lvl1pPr algn="r">
              <a:defRPr sz="27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58AE0-62DB-48E4-B81C-299BAAB31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31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iming>
    <p:tnLst>
      <p:par>
        <p:cTn id="1" dur="indefinite" restart="never" nodeType="tmRoot"/>
      </p:par>
    </p:tnLst>
  </p:timing>
  <p:txStyles>
    <p:titleStyle>
      <a:lvl1pPr algn="ctr" defTabSz="2070546" rtl="0" eaLnBrk="1" latinLnBrk="0" hangingPunct="1">
        <a:spcBef>
          <a:spcPct val="0"/>
        </a:spcBef>
        <a:buNone/>
        <a:defRPr sz="99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76456" indent="-776456" algn="l" defTabSz="2070546" rtl="0" eaLnBrk="1" latinLnBrk="0" hangingPunct="1">
        <a:spcBef>
          <a:spcPct val="20000"/>
        </a:spcBef>
        <a:buFont typeface="Arial" panose="020B0604020202020204" pitchFamily="34" charset="0"/>
        <a:buChar char="•"/>
        <a:defRPr sz="7230" kern="1200">
          <a:solidFill>
            <a:schemeClr val="tx1"/>
          </a:solidFill>
          <a:latin typeface="+mn-lt"/>
          <a:ea typeface="+mn-ea"/>
          <a:cs typeface="+mn-cs"/>
        </a:defRPr>
      </a:lvl1pPr>
      <a:lvl2pPr marL="1682318" indent="-647046" algn="l" defTabSz="2070546" rtl="0" eaLnBrk="1" latinLnBrk="0" hangingPunct="1">
        <a:spcBef>
          <a:spcPct val="20000"/>
        </a:spcBef>
        <a:buFont typeface="Arial" panose="020B0604020202020204" pitchFamily="34" charset="0"/>
        <a:buChar char="–"/>
        <a:defRPr sz="6339" kern="1200">
          <a:solidFill>
            <a:schemeClr val="tx1"/>
          </a:solidFill>
          <a:latin typeface="+mn-lt"/>
          <a:ea typeface="+mn-ea"/>
          <a:cs typeface="+mn-cs"/>
        </a:defRPr>
      </a:lvl2pPr>
      <a:lvl3pPr marL="2588183" indent="-517637" algn="l" defTabSz="2070546" rtl="0" eaLnBrk="1" latinLnBrk="0" hangingPunct="1">
        <a:spcBef>
          <a:spcPct val="20000"/>
        </a:spcBef>
        <a:buFont typeface="Arial" panose="020B0604020202020204" pitchFamily="34" charset="0"/>
        <a:buChar char="•"/>
        <a:defRPr sz="5448" kern="1200">
          <a:solidFill>
            <a:schemeClr val="tx1"/>
          </a:solidFill>
          <a:latin typeface="+mn-lt"/>
          <a:ea typeface="+mn-ea"/>
          <a:cs typeface="+mn-cs"/>
        </a:defRPr>
      </a:lvl3pPr>
      <a:lvl4pPr marL="3623458" indent="-517637" algn="l" defTabSz="2070546" rtl="0" eaLnBrk="1" latinLnBrk="0" hangingPunct="1">
        <a:spcBef>
          <a:spcPct val="20000"/>
        </a:spcBef>
        <a:buFont typeface="Arial" panose="020B0604020202020204" pitchFamily="34" charset="0"/>
        <a:buChar char="–"/>
        <a:defRPr sz="4507" kern="1200">
          <a:solidFill>
            <a:schemeClr val="tx1"/>
          </a:solidFill>
          <a:latin typeface="+mn-lt"/>
          <a:ea typeface="+mn-ea"/>
          <a:cs typeface="+mn-cs"/>
        </a:defRPr>
      </a:lvl4pPr>
      <a:lvl5pPr marL="4658729" indent="-517637" algn="l" defTabSz="2070546" rtl="0" eaLnBrk="1" latinLnBrk="0" hangingPunct="1">
        <a:spcBef>
          <a:spcPct val="20000"/>
        </a:spcBef>
        <a:buFont typeface="Arial" panose="020B0604020202020204" pitchFamily="34" charset="0"/>
        <a:buChar char="»"/>
        <a:defRPr sz="4507" kern="1200">
          <a:solidFill>
            <a:schemeClr val="tx1"/>
          </a:solidFill>
          <a:latin typeface="+mn-lt"/>
          <a:ea typeface="+mn-ea"/>
          <a:cs typeface="+mn-cs"/>
        </a:defRPr>
      </a:lvl5pPr>
      <a:lvl6pPr marL="5694001" indent="-517637" algn="l" defTabSz="2070546" rtl="0" eaLnBrk="1" latinLnBrk="0" hangingPunct="1">
        <a:spcBef>
          <a:spcPct val="20000"/>
        </a:spcBef>
        <a:buFont typeface="Arial" panose="020B0604020202020204" pitchFamily="34" charset="0"/>
        <a:buChar char="•"/>
        <a:defRPr sz="4507" kern="1200">
          <a:solidFill>
            <a:schemeClr val="tx1"/>
          </a:solidFill>
          <a:latin typeface="+mn-lt"/>
          <a:ea typeface="+mn-ea"/>
          <a:cs typeface="+mn-cs"/>
        </a:defRPr>
      </a:lvl6pPr>
      <a:lvl7pPr marL="6729275" indent="-517637" algn="l" defTabSz="2070546" rtl="0" eaLnBrk="1" latinLnBrk="0" hangingPunct="1">
        <a:spcBef>
          <a:spcPct val="20000"/>
        </a:spcBef>
        <a:buFont typeface="Arial" panose="020B0604020202020204" pitchFamily="34" charset="0"/>
        <a:buChar char="•"/>
        <a:defRPr sz="4507" kern="1200">
          <a:solidFill>
            <a:schemeClr val="tx1"/>
          </a:solidFill>
          <a:latin typeface="+mn-lt"/>
          <a:ea typeface="+mn-ea"/>
          <a:cs typeface="+mn-cs"/>
        </a:defRPr>
      </a:lvl7pPr>
      <a:lvl8pPr marL="7764548" indent="-517637" algn="l" defTabSz="2070546" rtl="0" eaLnBrk="1" latinLnBrk="0" hangingPunct="1">
        <a:spcBef>
          <a:spcPct val="20000"/>
        </a:spcBef>
        <a:buFont typeface="Arial" panose="020B0604020202020204" pitchFamily="34" charset="0"/>
        <a:buChar char="•"/>
        <a:defRPr sz="4507" kern="1200">
          <a:solidFill>
            <a:schemeClr val="tx1"/>
          </a:solidFill>
          <a:latin typeface="+mn-lt"/>
          <a:ea typeface="+mn-ea"/>
          <a:cs typeface="+mn-cs"/>
        </a:defRPr>
      </a:lvl8pPr>
      <a:lvl9pPr marL="8799823" indent="-517637" algn="l" defTabSz="2070546" rtl="0" eaLnBrk="1" latinLnBrk="0" hangingPunct="1">
        <a:spcBef>
          <a:spcPct val="20000"/>
        </a:spcBef>
        <a:buFont typeface="Arial" panose="020B0604020202020204" pitchFamily="34" charset="0"/>
        <a:buChar char="•"/>
        <a:defRPr sz="45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70546" rtl="0" eaLnBrk="1" latinLnBrk="0" hangingPunct="1">
        <a:defRPr sz="4061" kern="1200">
          <a:solidFill>
            <a:schemeClr val="tx1"/>
          </a:solidFill>
          <a:latin typeface="+mn-lt"/>
          <a:ea typeface="+mn-ea"/>
          <a:cs typeface="+mn-cs"/>
        </a:defRPr>
      </a:lvl1pPr>
      <a:lvl2pPr marL="1035272" algn="l" defTabSz="2070546" rtl="0" eaLnBrk="1" latinLnBrk="0" hangingPunct="1">
        <a:defRPr sz="4061" kern="1200">
          <a:solidFill>
            <a:schemeClr val="tx1"/>
          </a:solidFill>
          <a:latin typeface="+mn-lt"/>
          <a:ea typeface="+mn-ea"/>
          <a:cs typeface="+mn-cs"/>
        </a:defRPr>
      </a:lvl2pPr>
      <a:lvl3pPr marL="2070546" algn="l" defTabSz="2070546" rtl="0" eaLnBrk="1" latinLnBrk="0" hangingPunct="1">
        <a:defRPr sz="4061" kern="1200">
          <a:solidFill>
            <a:schemeClr val="tx1"/>
          </a:solidFill>
          <a:latin typeface="+mn-lt"/>
          <a:ea typeface="+mn-ea"/>
          <a:cs typeface="+mn-cs"/>
        </a:defRPr>
      </a:lvl3pPr>
      <a:lvl4pPr marL="3105819" algn="l" defTabSz="2070546" rtl="0" eaLnBrk="1" latinLnBrk="0" hangingPunct="1">
        <a:defRPr sz="4061" kern="1200">
          <a:solidFill>
            <a:schemeClr val="tx1"/>
          </a:solidFill>
          <a:latin typeface="+mn-lt"/>
          <a:ea typeface="+mn-ea"/>
          <a:cs typeface="+mn-cs"/>
        </a:defRPr>
      </a:lvl4pPr>
      <a:lvl5pPr marL="4141093" algn="l" defTabSz="2070546" rtl="0" eaLnBrk="1" latinLnBrk="0" hangingPunct="1">
        <a:defRPr sz="4061" kern="1200">
          <a:solidFill>
            <a:schemeClr val="tx1"/>
          </a:solidFill>
          <a:latin typeface="+mn-lt"/>
          <a:ea typeface="+mn-ea"/>
          <a:cs typeface="+mn-cs"/>
        </a:defRPr>
      </a:lvl5pPr>
      <a:lvl6pPr marL="5176365" algn="l" defTabSz="2070546" rtl="0" eaLnBrk="1" latinLnBrk="0" hangingPunct="1">
        <a:defRPr sz="4061" kern="1200">
          <a:solidFill>
            <a:schemeClr val="tx1"/>
          </a:solidFill>
          <a:latin typeface="+mn-lt"/>
          <a:ea typeface="+mn-ea"/>
          <a:cs typeface="+mn-cs"/>
        </a:defRPr>
      </a:lvl6pPr>
      <a:lvl7pPr marL="6211637" algn="l" defTabSz="2070546" rtl="0" eaLnBrk="1" latinLnBrk="0" hangingPunct="1">
        <a:defRPr sz="4061" kern="1200">
          <a:solidFill>
            <a:schemeClr val="tx1"/>
          </a:solidFill>
          <a:latin typeface="+mn-lt"/>
          <a:ea typeface="+mn-ea"/>
          <a:cs typeface="+mn-cs"/>
        </a:defRPr>
      </a:lvl7pPr>
      <a:lvl8pPr marL="7246912" algn="l" defTabSz="2070546" rtl="0" eaLnBrk="1" latinLnBrk="0" hangingPunct="1">
        <a:defRPr sz="4061" kern="1200">
          <a:solidFill>
            <a:schemeClr val="tx1"/>
          </a:solidFill>
          <a:latin typeface="+mn-lt"/>
          <a:ea typeface="+mn-ea"/>
          <a:cs typeface="+mn-cs"/>
        </a:defRPr>
      </a:lvl8pPr>
      <a:lvl9pPr marL="8282183" algn="l" defTabSz="2070546" rtl="0" eaLnBrk="1" latinLnBrk="0" hangingPunct="1">
        <a:defRPr sz="406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tiff"/><Relationship Id="rId14" Type="http://schemas.openxmlformats.org/officeDocument/2006/relationships/image" Target="../media/image13.tif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chart" Target="../charts/chart1.xml"/><Relationship Id="rId8" Type="http://schemas.openxmlformats.org/officeDocument/2006/relationships/image" Target="../media/image7.tiff"/><Relationship Id="rId9" Type="http://schemas.openxmlformats.org/officeDocument/2006/relationships/image" Target="../media/image8.png"/><Relationship Id="rId10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5879659" y="422870"/>
            <a:ext cx="17251326" cy="1173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28" dirty="0"/>
              <a:t>Abstractions for programming line-rate routers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856" y="3126345"/>
            <a:ext cx="3295443" cy="80145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1106" y="3126360"/>
            <a:ext cx="2615647" cy="87869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4514" y="2922304"/>
            <a:ext cx="2884858" cy="126528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4913" y="3152324"/>
            <a:ext cx="2297030" cy="63776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390" y="2808521"/>
            <a:ext cx="2067783" cy="1621671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>
          <a:xfrm>
            <a:off x="1269039" y="4559422"/>
            <a:ext cx="9165068" cy="3398403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269050" y="5215698"/>
            <a:ext cx="8954416" cy="2143119"/>
          </a:xfrm>
          <a:prstGeom prst="rect">
            <a:avLst/>
          </a:prstGeom>
        </p:spPr>
        <p:txBody>
          <a:bodyPr vert="horz" lIns="310521" tIns="155260" rIns="310521" bIns="155260" rtlCol="0">
            <a:noAutofit/>
          </a:bodyPr>
          <a:lstStyle>
            <a:lvl1pPr marL="0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90044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180088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270132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360176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450220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540264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630309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720353" indent="0" algn="ctr" defTabSz="4180088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9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9634" indent="-339634" algn="l">
              <a:buFont typeface="Arial" panose="020B0604020202020204" pitchFamily="34" charset="0"/>
              <a:buChar char="•"/>
            </a:pPr>
            <a:r>
              <a:rPr lang="en-US" sz="2080" dirty="0">
                <a:solidFill>
                  <a:schemeClr val="tx1"/>
                </a:solidFill>
                <a:latin typeface="Gadugi"/>
              </a:rPr>
              <a:t>Programming: Can we implement a new data-plane algorithm?</a:t>
            </a:r>
          </a:p>
          <a:p>
            <a:pPr marL="787815" lvl="1" indent="-262605" algn="l">
              <a:buFont typeface="Arial" charset="0"/>
              <a:buChar char="•"/>
            </a:pPr>
            <a:r>
              <a:rPr lang="en-US" sz="2083" dirty="0">
                <a:solidFill>
                  <a:schemeClr val="tx1"/>
                </a:solidFill>
                <a:latin typeface="Gadugi"/>
              </a:rPr>
              <a:t>AQM</a:t>
            </a:r>
          </a:p>
          <a:p>
            <a:pPr marL="787815" lvl="1" indent="-262605" algn="l">
              <a:buFont typeface="Arial" charset="0"/>
              <a:buChar char="•"/>
            </a:pPr>
            <a:r>
              <a:rPr lang="en-US" sz="2083" dirty="0">
                <a:solidFill>
                  <a:schemeClr val="tx1"/>
                </a:solidFill>
                <a:latin typeface="Gadugi"/>
              </a:rPr>
              <a:t>Scheduling</a:t>
            </a:r>
          </a:p>
          <a:p>
            <a:pPr marL="787815" lvl="1" indent="-262605" algn="l">
              <a:buFont typeface="Arial" charset="0"/>
              <a:buChar char="•"/>
            </a:pPr>
            <a:r>
              <a:rPr lang="en-US" sz="2083" dirty="0">
                <a:solidFill>
                  <a:schemeClr val="tx1"/>
                </a:solidFill>
                <a:latin typeface="Gadugi"/>
              </a:rPr>
              <a:t>Congestion control</a:t>
            </a:r>
          </a:p>
          <a:p>
            <a:pPr marL="787815" lvl="1" indent="-262605" algn="l">
              <a:buFont typeface="Arial" charset="0"/>
              <a:buChar char="•"/>
            </a:pPr>
            <a:r>
              <a:rPr lang="en-US" sz="2083" dirty="0">
                <a:solidFill>
                  <a:schemeClr val="tx1"/>
                </a:solidFill>
                <a:latin typeface="Gadugi"/>
              </a:rPr>
              <a:t>Load balancing</a:t>
            </a:r>
          </a:p>
          <a:p>
            <a:pPr marL="339634" indent="-339634" algn="l">
              <a:buFont typeface="Arial" panose="020B0604020202020204" pitchFamily="34" charset="0"/>
              <a:buChar char="•"/>
            </a:pPr>
            <a:r>
              <a:rPr lang="en-US" sz="2083" dirty="0">
                <a:solidFill>
                  <a:schemeClr val="tx1"/>
                </a:solidFill>
                <a:latin typeface="Gadugi"/>
              </a:rPr>
              <a:t>L</a:t>
            </a:r>
            <a:r>
              <a:rPr lang="en-US" sz="2080" dirty="0">
                <a:solidFill>
                  <a:schemeClr val="tx1"/>
                </a:solidFill>
                <a:latin typeface="Gadugi"/>
              </a:rPr>
              <a:t>ine rate: Highest speed supported by dedicated hardware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608800" y="4422287"/>
            <a:ext cx="6631119" cy="984704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/>
              <a:t>Programming router data planes at line rate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1299482" y="8810363"/>
            <a:ext cx="9134631" cy="5511536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1641051" y="8747127"/>
            <a:ext cx="6736977" cy="984704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/>
              <a:t>The evolution of programmable routers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1259589" y="22158138"/>
            <a:ext cx="9128885" cy="429415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1693981" y="15530097"/>
            <a:ext cx="6631119" cy="984704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/>
              <a:t>Programmable </a:t>
            </a:r>
            <a:r>
              <a:rPr lang="en-US" sz="2377" b="1" dirty="0" smtClean="0"/>
              <a:t>router </a:t>
            </a:r>
            <a:r>
              <a:rPr lang="en-US" sz="2377" b="1" dirty="0"/>
              <a:t>chips</a:t>
            </a:r>
          </a:p>
        </p:txBody>
      </p:sp>
      <p:sp>
        <p:nvSpPr>
          <p:cNvPr id="419" name="Rounded Rectangle 418"/>
          <p:cNvSpPr/>
          <p:nvPr/>
        </p:nvSpPr>
        <p:spPr>
          <a:xfrm>
            <a:off x="10892853" y="4559409"/>
            <a:ext cx="8486084" cy="4863485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420" name="Title 1"/>
          <p:cNvSpPr txBox="1">
            <a:spLocks/>
          </p:cNvSpPr>
          <p:nvPr/>
        </p:nvSpPr>
        <p:spPr>
          <a:xfrm>
            <a:off x="11329546" y="4464032"/>
            <a:ext cx="8721947" cy="1087687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/>
              <a:t>Packet transactions: high-level data-plane programming</a:t>
            </a:r>
          </a:p>
        </p:txBody>
      </p:sp>
      <p:sp>
        <p:nvSpPr>
          <p:cNvPr id="1076" name="Rounded Rectangle 1075"/>
          <p:cNvSpPr/>
          <p:nvPr/>
        </p:nvSpPr>
        <p:spPr>
          <a:xfrm>
            <a:off x="19986190" y="4559415"/>
            <a:ext cx="8039031" cy="4057594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1077" name="Title 1"/>
          <p:cNvSpPr txBox="1">
            <a:spLocks/>
          </p:cNvSpPr>
          <p:nvPr/>
        </p:nvSpPr>
        <p:spPr>
          <a:xfrm>
            <a:off x="20682409" y="4363780"/>
            <a:ext cx="6631119" cy="1087687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/>
              <a:t>Programmable scheduling is hard</a:t>
            </a:r>
          </a:p>
        </p:txBody>
      </p:sp>
      <p:sp>
        <p:nvSpPr>
          <p:cNvPr id="1079" name="Rounded Rectangle 1078"/>
          <p:cNvSpPr/>
          <p:nvPr/>
        </p:nvSpPr>
        <p:spPr>
          <a:xfrm>
            <a:off x="19986177" y="9364601"/>
            <a:ext cx="8033657" cy="4007089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1106" name="Title 1"/>
          <p:cNvSpPr txBox="1">
            <a:spLocks/>
          </p:cNvSpPr>
          <p:nvPr/>
        </p:nvSpPr>
        <p:spPr>
          <a:xfrm>
            <a:off x="20519041" y="9327675"/>
            <a:ext cx="7317173" cy="984704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>
                <a:solidFill>
                  <a:srgbClr val="C00000"/>
                </a:solidFill>
                <a:latin typeface="Gadugi"/>
              </a:rPr>
              <a:t>What does the scheduler do?</a:t>
            </a:r>
          </a:p>
        </p:txBody>
      </p:sp>
      <p:sp>
        <p:nvSpPr>
          <p:cNvPr id="1132" name="Rounded Rectangle 1131"/>
          <p:cNvSpPr/>
          <p:nvPr/>
        </p:nvSpPr>
        <p:spPr>
          <a:xfrm>
            <a:off x="20123443" y="13864697"/>
            <a:ext cx="7896393" cy="7207876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1138" name="TextBox 1137"/>
          <p:cNvSpPr txBox="1"/>
          <p:nvPr/>
        </p:nvSpPr>
        <p:spPr>
          <a:xfrm>
            <a:off x="2110746" y="1645299"/>
            <a:ext cx="24987931" cy="1042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Anirudh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Sivaraman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Suvinay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 Subramanian, Mohammad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Alizadeh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, Alvin Cheung,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Anurag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 Agrawal,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Hari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Balakrishnan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, Mihai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Budiu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Sharad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Chole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,</a:t>
            </a:r>
          </a:p>
          <a:p>
            <a:pPr algn="ctr"/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Shang-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Tse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3086">
                <a:latin typeface="Gadugi" charset="0"/>
                <a:ea typeface="Gadugi" charset="0"/>
                <a:cs typeface="Gadugi" charset="0"/>
              </a:rPr>
              <a:t>Chuang, Tom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Edsall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Sachin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Katti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,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Changhoon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 Kim, Steve Licking, Nick </a:t>
            </a:r>
            <a:r>
              <a:rPr lang="en-US" sz="3086" dirty="0" err="1">
                <a:latin typeface="Gadugi" charset="0"/>
                <a:ea typeface="Gadugi" charset="0"/>
                <a:cs typeface="Gadugi" charset="0"/>
              </a:rPr>
              <a:t>McKeown</a:t>
            </a:r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, George Varghese</a:t>
            </a:r>
          </a:p>
        </p:txBody>
      </p:sp>
      <p:graphicFrame>
        <p:nvGraphicFramePr>
          <p:cNvPr id="378" name="Chart 377"/>
          <p:cNvGraphicFramePr/>
          <p:nvPr>
            <p:extLst>
              <p:ext uri="{D42A27DB-BD31-4B8C-83A1-F6EECF244321}">
                <p14:modId xmlns:p14="http://schemas.microsoft.com/office/powerpoint/2010/main" val="858888790"/>
              </p:ext>
            </p:extLst>
          </p:nvPr>
        </p:nvGraphicFramePr>
        <p:xfrm>
          <a:off x="1409150" y="9459116"/>
          <a:ext cx="8910515" cy="3736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81" name="Rounded Rectangle 380"/>
          <p:cNvSpPr/>
          <p:nvPr/>
        </p:nvSpPr>
        <p:spPr>
          <a:xfrm>
            <a:off x="2947741" y="13109888"/>
            <a:ext cx="5869695" cy="1075027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10—100X gap between</a:t>
            </a:r>
          </a:p>
          <a:p>
            <a:pPr algn="ctr"/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hardware and software routers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5168" y="17612032"/>
            <a:ext cx="8197292" cy="2980048"/>
          </a:xfrm>
          <a:prstGeom prst="rect">
            <a:avLst/>
          </a:prstGeom>
        </p:spPr>
      </p:pic>
      <p:pic>
        <p:nvPicPr>
          <p:cNvPr id="1808" name="Picture 180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82253" y="16649641"/>
            <a:ext cx="1502229" cy="715588"/>
          </a:xfrm>
          <a:prstGeom prst="rect">
            <a:avLst/>
          </a:prstGeom>
        </p:spPr>
      </p:pic>
      <p:sp>
        <p:nvSpPr>
          <p:cNvPr id="1809" name="TextBox 1808"/>
          <p:cNvSpPr txBox="1"/>
          <p:nvPr/>
        </p:nvSpPr>
        <p:spPr>
          <a:xfrm>
            <a:off x="2951824" y="16649633"/>
            <a:ext cx="6603437" cy="804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1886" indent="-391886">
              <a:buFont typeface="Arial" charset="0"/>
              <a:buChar char="•"/>
            </a:pPr>
            <a:r>
              <a:rPr lang="en-US" sz="2314" dirty="0">
                <a:latin typeface="Gadugi" charset="0"/>
                <a:ea typeface="Gadugi" charset="0"/>
                <a:cs typeface="Gadugi" charset="0"/>
              </a:rPr>
              <a:t>Same performance as fixed-function chips,</a:t>
            </a:r>
          </a:p>
          <a:p>
            <a:pPr marL="391886" indent="-391886">
              <a:buFont typeface="Arial" charset="0"/>
              <a:buChar char="•"/>
            </a:pPr>
            <a:r>
              <a:rPr lang="en-US" sz="2314" u="sng" dirty="0">
                <a:latin typeface="Gadugi" charset="0"/>
                <a:ea typeface="Gadugi" charset="0"/>
                <a:cs typeface="Gadugi" charset="0"/>
              </a:rPr>
              <a:t>Some</a:t>
            </a:r>
            <a:r>
              <a:rPr lang="en-US" sz="2314" i="1" dirty="0">
                <a:latin typeface="Gadugi" charset="0"/>
                <a:ea typeface="Gadugi" charset="0"/>
                <a:cs typeface="Gadugi" charset="0"/>
              </a:rPr>
              <a:t> </a:t>
            </a:r>
            <a:r>
              <a:rPr lang="en-US" sz="2314" dirty="0">
                <a:latin typeface="Gadugi" charset="0"/>
                <a:ea typeface="Gadugi" charset="0"/>
                <a:cs typeface="Gadugi" charset="0"/>
              </a:rPr>
              <a:t>programmability</a:t>
            </a:r>
            <a:r>
              <a:rPr lang="en-US" sz="2314" i="1" dirty="0">
                <a:latin typeface="Gadugi" charset="0"/>
                <a:ea typeface="Gadugi" charset="0"/>
                <a:cs typeface="Gadugi" charset="0"/>
              </a:rPr>
              <a:t> </a:t>
            </a:r>
            <a:endParaRPr lang="en-US" sz="2314" dirty="0">
              <a:latin typeface="Gadugi" charset="0"/>
              <a:ea typeface="Gadugi" charset="0"/>
              <a:cs typeface="Gadugi" charset="0"/>
            </a:endParaRPr>
          </a:p>
        </p:txBody>
      </p:sp>
      <p:sp>
        <p:nvSpPr>
          <p:cNvPr id="2078" name="Rounded Rectangle 2077"/>
          <p:cNvSpPr/>
          <p:nvPr/>
        </p:nvSpPr>
        <p:spPr>
          <a:xfrm>
            <a:off x="10993298" y="15283548"/>
            <a:ext cx="8384103" cy="4448323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2079" name="Title 1"/>
          <p:cNvSpPr txBox="1">
            <a:spLocks/>
          </p:cNvSpPr>
          <p:nvPr/>
        </p:nvSpPr>
        <p:spPr>
          <a:xfrm>
            <a:off x="11466810" y="9611579"/>
            <a:ext cx="8721947" cy="1087687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/>
              <a:t>A machine model for line-rate routers</a:t>
            </a:r>
          </a:p>
        </p:txBody>
      </p:sp>
      <p:sp>
        <p:nvSpPr>
          <p:cNvPr id="2080" name="Rounded Rectangle 2079"/>
          <p:cNvSpPr/>
          <p:nvPr/>
        </p:nvSpPr>
        <p:spPr>
          <a:xfrm>
            <a:off x="10959477" y="9722147"/>
            <a:ext cx="8419460" cy="5260132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graphicFrame>
        <p:nvGraphicFramePr>
          <p:cNvPr id="2081" name="Table 20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353286"/>
              </p:ext>
            </p:extLst>
          </p:nvPr>
        </p:nvGraphicFramePr>
        <p:xfrm>
          <a:off x="13306930" y="15809226"/>
          <a:ext cx="5041677" cy="3735978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20268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65900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7999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600891">
                <a:tc>
                  <a:txBody>
                    <a:bodyPr/>
                    <a:lstStyle/>
                    <a:p>
                      <a:pPr algn="ctr"/>
                      <a:r>
                        <a:rPr lang="en-US" sz="1700" b="0" dirty="0" smtClean="0">
                          <a:latin typeface="Gadugi" charset="0"/>
                          <a:cs typeface="Gadugi" charset="0"/>
                        </a:rPr>
                        <a:t>Atom</a:t>
                      </a:r>
                      <a:endParaRPr lang="en-US" sz="1700" b="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0" dirty="0" smtClean="0">
                          <a:latin typeface="Gadugi" charset="0"/>
                          <a:cs typeface="Gadugi" charset="0"/>
                        </a:rPr>
                        <a:t>Description</a:t>
                      </a:r>
                      <a:endParaRPr lang="en-US" sz="1700" b="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b="0" dirty="0" smtClean="0">
                          <a:latin typeface="Gadugi" charset="0"/>
                          <a:cs typeface="Gadugi" charset="0"/>
                        </a:rPr>
                        <a:t>Area overhead</a:t>
                      </a:r>
                      <a:endParaRPr lang="en-US" sz="1700" b="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13509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R/W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Read or</a:t>
                      </a:r>
                      <a:r>
                        <a:rPr lang="en-US" sz="1500" baseline="0" dirty="0" smtClean="0">
                          <a:latin typeface="Gadugi" charset="0"/>
                          <a:cs typeface="Gadugi" charset="0"/>
                        </a:rPr>
                        <a:t> write state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0.04%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13509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RAW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Read, add, and</a:t>
                      </a:r>
                      <a:r>
                        <a:rPr lang="en-US" sz="1500" baseline="0" dirty="0" smtClean="0">
                          <a:latin typeface="Gadugi" charset="0"/>
                          <a:cs typeface="Gadugi" charset="0"/>
                        </a:rPr>
                        <a:t> write back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0.07%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13509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PRAW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Predicated</a:t>
                      </a:r>
                      <a:r>
                        <a:rPr lang="en-US" sz="1500" baseline="0" dirty="0" smtClean="0">
                          <a:latin typeface="Gadugi" charset="0"/>
                          <a:cs typeface="Gadugi" charset="0"/>
                        </a:rPr>
                        <a:t> version of RAW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0.13%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1500" dirty="0" err="1" smtClean="0">
                          <a:latin typeface="Gadugi" charset="0"/>
                          <a:cs typeface="Gadugi" charset="0"/>
                        </a:rPr>
                        <a:t>IfElseRAW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aseline="0" dirty="0" smtClean="0">
                          <a:latin typeface="Gadugi" charset="0"/>
                          <a:cs typeface="Gadugi" charset="0"/>
                        </a:rPr>
                        <a:t>2 RAWs, one each when a predicate is true or false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0.16%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Sub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err="1" smtClean="0">
                          <a:latin typeface="Gadugi" charset="0"/>
                          <a:cs typeface="Gadugi" charset="0"/>
                        </a:rPr>
                        <a:t>IfElseRAW</a:t>
                      </a:r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 with a </a:t>
                      </a:r>
                      <a:r>
                        <a:rPr lang="en-US" sz="1500" dirty="0" err="1" smtClean="0">
                          <a:latin typeface="Gadugi" charset="0"/>
                          <a:cs typeface="Gadugi" charset="0"/>
                        </a:rPr>
                        <a:t>stateful</a:t>
                      </a:r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 subtraction capability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0.24%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Nested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4-way predication (nests</a:t>
                      </a:r>
                      <a:r>
                        <a:rPr lang="en-US" sz="1500" baseline="0" dirty="0" smtClean="0">
                          <a:latin typeface="Gadugi" charset="0"/>
                          <a:cs typeface="Gadugi" charset="0"/>
                        </a:rPr>
                        <a:t> 2 </a:t>
                      </a:r>
                      <a:r>
                        <a:rPr lang="en-US" sz="1500" baseline="0" dirty="0" err="1" smtClean="0">
                          <a:latin typeface="Gadugi" charset="0"/>
                          <a:cs typeface="Gadugi" charset="0"/>
                        </a:rPr>
                        <a:t>IfElseRAWs</a:t>
                      </a:r>
                      <a:r>
                        <a:rPr lang="en-US" sz="1500" baseline="0" dirty="0" smtClean="0">
                          <a:latin typeface="Gadugi" charset="0"/>
                          <a:cs typeface="Gadugi" charset="0"/>
                        </a:rPr>
                        <a:t>)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0.58%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Pairs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Update a pair of state variables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Gadugi" charset="0"/>
                          <a:cs typeface="Gadugi" charset="0"/>
                        </a:rPr>
                        <a:t>0.96%</a:t>
                      </a:r>
                      <a:endParaRPr lang="en-US" sz="15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2082" name="Group 2081"/>
          <p:cNvGrpSpPr/>
          <p:nvPr/>
        </p:nvGrpSpPr>
        <p:grpSpPr>
          <a:xfrm>
            <a:off x="11532050" y="16195295"/>
            <a:ext cx="1420690" cy="3015218"/>
            <a:chOff x="10174710" y="1732002"/>
            <a:chExt cx="2053377" cy="4961055"/>
          </a:xfrm>
        </p:grpSpPr>
        <p:sp>
          <p:nvSpPr>
            <p:cNvPr id="2083" name="Rectangle 2082"/>
            <p:cNvSpPr/>
            <p:nvPr/>
          </p:nvSpPr>
          <p:spPr>
            <a:xfrm>
              <a:off x="10363200" y="1732002"/>
              <a:ext cx="1828800" cy="49149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28"/>
            </a:p>
          </p:txBody>
        </p:sp>
        <p:cxnSp>
          <p:nvCxnSpPr>
            <p:cNvPr id="2084" name="Straight Arrow Connector 2083"/>
            <p:cNvCxnSpPr/>
            <p:nvPr/>
          </p:nvCxnSpPr>
          <p:spPr>
            <a:xfrm>
              <a:off x="11239500" y="3048000"/>
              <a:ext cx="0" cy="228600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85" name="TextBox 2084"/>
            <p:cNvSpPr txBox="1"/>
            <p:nvPr/>
          </p:nvSpPr>
          <p:spPr>
            <a:xfrm>
              <a:off x="10237423" y="1951291"/>
              <a:ext cx="1990664" cy="11936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57" dirty="0">
                  <a:latin typeface="Gadugi" panose="020B0502040204020203" pitchFamily="34" charset="0"/>
                </a:rPr>
                <a:t>Least</a:t>
              </a:r>
            </a:p>
            <a:p>
              <a:pPr algn="ctr"/>
              <a:r>
                <a:rPr lang="en-US" sz="2057" dirty="0">
                  <a:latin typeface="Gadugi" panose="020B0502040204020203" pitchFamily="34" charset="0"/>
                </a:rPr>
                <a:t>Expressive</a:t>
              </a:r>
            </a:p>
          </p:txBody>
        </p:sp>
        <p:sp>
          <p:nvSpPr>
            <p:cNvPr id="2086" name="TextBox 2085"/>
            <p:cNvSpPr txBox="1"/>
            <p:nvPr/>
          </p:nvSpPr>
          <p:spPr>
            <a:xfrm>
              <a:off x="10174710" y="5499438"/>
              <a:ext cx="1990664" cy="11936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57" dirty="0">
                  <a:latin typeface="Gadugi" panose="020B0502040204020203" pitchFamily="34" charset="0"/>
                </a:rPr>
                <a:t>Most</a:t>
              </a:r>
            </a:p>
            <a:p>
              <a:pPr algn="ctr"/>
              <a:r>
                <a:rPr lang="en-US" sz="2057" dirty="0">
                  <a:latin typeface="Gadugi" panose="020B0502040204020203" pitchFamily="34" charset="0"/>
                </a:rPr>
                <a:t>Expressive</a:t>
              </a:r>
            </a:p>
          </p:txBody>
        </p:sp>
      </p:grpSp>
      <p:graphicFrame>
        <p:nvGraphicFramePr>
          <p:cNvPr id="2088" name="Table 20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766741"/>
              </p:ext>
            </p:extLst>
          </p:nvPr>
        </p:nvGraphicFramePr>
        <p:xfrm>
          <a:off x="11437094" y="20650200"/>
          <a:ext cx="7454026" cy="549735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54016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1827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08240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610955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502229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705394"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 smtClean="0">
                          <a:latin typeface="Gadugi" charset="0"/>
                          <a:cs typeface="Gadugi" charset="0"/>
                        </a:rPr>
                        <a:t>Algorithm</a:t>
                      </a:r>
                      <a:endParaRPr lang="en-US" sz="2100" b="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 smtClean="0">
                          <a:latin typeface="Gadugi" charset="0"/>
                          <a:cs typeface="Gadugi" charset="0"/>
                        </a:rPr>
                        <a:t>LOC</a:t>
                      </a:r>
                      <a:endParaRPr lang="en-US" sz="2100" b="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 smtClean="0">
                          <a:latin typeface="Gadugi" charset="0"/>
                          <a:cs typeface="Gadugi" charset="0"/>
                        </a:rPr>
                        <a:t>Stages</a:t>
                      </a: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0" dirty="0" smtClean="0">
                          <a:latin typeface="Gadugi" charset="0"/>
                          <a:cs typeface="Gadugi" charset="0"/>
                        </a:rPr>
                        <a:t>Max.</a:t>
                      </a:r>
                      <a:r>
                        <a:rPr lang="en-US" sz="2100" b="0" baseline="0" dirty="0" smtClean="0">
                          <a:latin typeface="Gadugi" charset="0"/>
                          <a:cs typeface="Gadugi" charset="0"/>
                        </a:rPr>
                        <a:t> atoms/stage</a:t>
                      </a: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0" dirty="0" smtClean="0">
                          <a:latin typeface="Gadugi" charset="0"/>
                          <a:cs typeface="Gadugi" charset="0"/>
                        </a:rPr>
                        <a:t>Min.</a:t>
                      </a:r>
                      <a:r>
                        <a:rPr lang="en-US" sz="2100" b="0" baseline="0" dirty="0" smtClean="0">
                          <a:latin typeface="Gadugi" charset="0"/>
                          <a:cs typeface="Gadugi" charset="0"/>
                        </a:rPr>
                        <a:t> Atom Required</a:t>
                      </a:r>
                      <a:endParaRPr lang="en-US" sz="2100" b="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97157"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Bloom filter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29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4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R/W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09209"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Heavy hitter detection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35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10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9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RAW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97157"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Rate Control Protocol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23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6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2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PRAW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97157">
                <a:tc>
                  <a:txBody>
                    <a:bodyPr/>
                    <a:lstStyle/>
                    <a:p>
                      <a:r>
                        <a:rPr lang="en-US" sz="1900" dirty="0" err="1" smtClean="0">
                          <a:latin typeface="Gadugi" charset="0"/>
                          <a:cs typeface="Gadugi" charset="0"/>
                        </a:rPr>
                        <a:t>Flowlet</a:t>
                      </a:r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 switching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37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PRAW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97157"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Sampled </a:t>
                      </a:r>
                      <a:r>
                        <a:rPr lang="en-US" sz="1900" dirty="0" err="1" smtClean="0">
                          <a:latin typeface="Gadugi" charset="0"/>
                          <a:cs typeface="Gadugi" charset="0"/>
                        </a:rPr>
                        <a:t>NetFlow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18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4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2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err="1" smtClean="0">
                          <a:latin typeface="Gadugi" charset="0"/>
                          <a:cs typeface="Gadugi" charset="0"/>
                        </a:rPr>
                        <a:t>IfElseRAW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97157"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HULL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26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7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1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Sub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709209"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Adaptive Virtual Queue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36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7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Nested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97157"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CONGA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32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4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2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Pairs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653143">
                <a:tc>
                  <a:txBody>
                    <a:bodyPr/>
                    <a:lstStyle/>
                    <a:p>
                      <a:r>
                        <a:rPr lang="en-US" sz="1900" dirty="0" err="1" smtClean="0">
                          <a:latin typeface="Gadugi" charset="0"/>
                          <a:cs typeface="Gadugi" charset="0"/>
                        </a:rPr>
                        <a:t>CoDel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57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15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 smtClean="0">
                          <a:latin typeface="Gadugi" charset="0"/>
                          <a:cs typeface="Gadugi" charset="0"/>
                        </a:rPr>
                        <a:t>3</a:t>
                      </a:r>
                      <a:endParaRPr lang="en-US" sz="1900" dirty="0"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b="1" dirty="0" smtClean="0">
                          <a:solidFill>
                            <a:srgbClr val="FF0000"/>
                          </a:solidFill>
                          <a:latin typeface="Gadugi" charset="0"/>
                          <a:cs typeface="Gadugi" charset="0"/>
                        </a:rPr>
                        <a:t>Doesn’t map</a:t>
                      </a:r>
                      <a:endParaRPr lang="en-US" sz="1900" b="1" dirty="0">
                        <a:solidFill>
                          <a:srgbClr val="FF0000"/>
                        </a:solidFill>
                        <a:latin typeface="Gadugi" charset="0"/>
                        <a:cs typeface="Gadugi" charset="0"/>
                      </a:endParaRPr>
                    </a:p>
                  </a:txBody>
                  <a:tcPr marL="78377" marR="78377" marT="39189" marB="39189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089" name="Title 1"/>
          <p:cNvSpPr txBox="1">
            <a:spLocks/>
          </p:cNvSpPr>
          <p:nvPr/>
        </p:nvSpPr>
        <p:spPr>
          <a:xfrm>
            <a:off x="11474076" y="15044947"/>
            <a:ext cx="3358909" cy="1087687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/>
              <a:t>A family </a:t>
            </a:r>
            <a:r>
              <a:rPr lang="en-US" sz="2377" b="1"/>
              <a:t>of atoms</a:t>
            </a:r>
            <a:endParaRPr lang="en-US" sz="2377" b="1" dirty="0"/>
          </a:p>
        </p:txBody>
      </p:sp>
      <p:sp>
        <p:nvSpPr>
          <p:cNvPr id="2090" name="Rounded Rectangle 2089"/>
          <p:cNvSpPr/>
          <p:nvPr/>
        </p:nvSpPr>
        <p:spPr>
          <a:xfrm>
            <a:off x="11008546" y="20153100"/>
            <a:ext cx="8368852" cy="6364500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2091" name="Title 1"/>
          <p:cNvSpPr txBox="1">
            <a:spLocks/>
          </p:cNvSpPr>
          <p:nvPr/>
        </p:nvSpPr>
        <p:spPr>
          <a:xfrm>
            <a:off x="11671590" y="19888200"/>
            <a:ext cx="3358909" cy="1087687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/>
              <a:t>Compilation results</a:t>
            </a:r>
          </a:p>
        </p:txBody>
      </p:sp>
      <p:sp>
        <p:nvSpPr>
          <p:cNvPr id="2092" name="Rounded Rectangle 2091"/>
          <p:cNvSpPr/>
          <p:nvPr/>
        </p:nvSpPr>
        <p:spPr>
          <a:xfrm>
            <a:off x="1260083" y="15660717"/>
            <a:ext cx="9252857" cy="5323241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2093" name="Title 1"/>
          <p:cNvSpPr txBox="1">
            <a:spLocks/>
          </p:cNvSpPr>
          <p:nvPr/>
        </p:nvSpPr>
        <p:spPr>
          <a:xfrm>
            <a:off x="1953801" y="22265279"/>
            <a:ext cx="6631119" cy="984704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C00000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/>
              <a:t>Two abstractions for line-rate programming</a:t>
            </a:r>
          </a:p>
        </p:txBody>
      </p:sp>
      <p:sp>
        <p:nvSpPr>
          <p:cNvPr id="2094" name="TextBox 2093"/>
          <p:cNvSpPr txBox="1"/>
          <p:nvPr/>
        </p:nvSpPr>
        <p:spPr>
          <a:xfrm>
            <a:off x="1705292" y="23121257"/>
            <a:ext cx="7128135" cy="2941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1886" indent="-391886">
              <a:buFont typeface="Arial" charset="0"/>
              <a:buChar char="•"/>
            </a:pPr>
            <a:r>
              <a:rPr lang="en-US" sz="2314" dirty="0">
                <a:latin typeface="Gadugi" charset="0"/>
                <a:ea typeface="Gadugi" charset="0"/>
                <a:cs typeface="Gadugi" charset="0"/>
              </a:rPr>
              <a:t>Packet transactions</a:t>
            </a:r>
          </a:p>
          <a:p>
            <a:pPr marL="600045" lvl="1" indent="-225867">
              <a:buFont typeface="Arial" charset="0"/>
              <a:buChar char="•"/>
            </a:pPr>
            <a:r>
              <a:rPr lang="en-US" sz="2314" dirty="0" err="1">
                <a:latin typeface="Gadugi" charset="0"/>
                <a:ea typeface="Gadugi" charset="0"/>
                <a:cs typeface="Gadugi" charset="0"/>
              </a:rPr>
              <a:t>Stateful</a:t>
            </a:r>
            <a:r>
              <a:rPr lang="en-US" sz="2314" dirty="0">
                <a:latin typeface="Gadugi" charset="0"/>
                <a:ea typeface="Gadugi" charset="0"/>
                <a:cs typeface="Gadugi" charset="0"/>
              </a:rPr>
              <a:t> algorithms</a:t>
            </a:r>
          </a:p>
          <a:p>
            <a:pPr marL="600045" lvl="1" indent="-225867">
              <a:buFont typeface="Arial" charset="0"/>
              <a:buChar char="•"/>
            </a:pPr>
            <a:r>
              <a:rPr lang="en-US" sz="2314" dirty="0">
                <a:latin typeface="Gadugi" charset="0"/>
                <a:ea typeface="Gadugi" charset="0"/>
                <a:cs typeface="Gadugi" charset="0"/>
              </a:rPr>
              <a:t>C-like syntax</a:t>
            </a:r>
          </a:p>
          <a:p>
            <a:pPr marL="600045" lvl="1" indent="-225867">
              <a:buFont typeface="Arial" charset="0"/>
              <a:buChar char="•"/>
            </a:pPr>
            <a:r>
              <a:rPr lang="en-US" sz="2314" dirty="0">
                <a:latin typeface="Gadugi" charset="0"/>
                <a:ea typeface="Gadugi" charset="0"/>
                <a:cs typeface="Gadugi" charset="0"/>
              </a:rPr>
              <a:t>Automatically compile to a router pipeline</a:t>
            </a:r>
          </a:p>
          <a:p>
            <a:pPr marL="600045" lvl="1" indent="-225867">
              <a:buFont typeface="Arial" charset="0"/>
              <a:buChar char="•"/>
            </a:pPr>
            <a:endParaRPr lang="en-US" sz="2314" dirty="0">
              <a:latin typeface="Gadugi" charset="0"/>
              <a:ea typeface="Gadugi" charset="0"/>
              <a:cs typeface="Gadugi" charset="0"/>
            </a:endParaRPr>
          </a:p>
          <a:p>
            <a:pPr marL="391886" indent="-391886">
              <a:buFont typeface="Arial" charset="0"/>
              <a:buChar char="•"/>
            </a:pPr>
            <a:r>
              <a:rPr lang="en-US" sz="2314" dirty="0">
                <a:latin typeface="Gadugi" charset="0"/>
                <a:ea typeface="Gadugi" charset="0"/>
                <a:cs typeface="Gadugi" charset="0"/>
              </a:rPr>
              <a:t>Push-In  First-Out (PIFO) queues</a:t>
            </a:r>
          </a:p>
          <a:p>
            <a:pPr marL="600045" lvl="1" indent="-225867">
              <a:buFont typeface="Arial" charset="0"/>
              <a:buChar char="•"/>
            </a:pPr>
            <a:r>
              <a:rPr lang="en-US" sz="2314" dirty="0">
                <a:latin typeface="Gadugi" charset="0"/>
                <a:ea typeface="Gadugi" charset="0"/>
                <a:cs typeface="Gadugi" charset="0"/>
              </a:rPr>
              <a:t>Expresses many scheduling algorithms</a:t>
            </a:r>
          </a:p>
          <a:p>
            <a:pPr marL="600045" lvl="1" indent="-225867">
              <a:buFont typeface="Arial" charset="0"/>
              <a:buChar char="•"/>
            </a:pPr>
            <a:r>
              <a:rPr lang="en-US" sz="2314" dirty="0">
                <a:latin typeface="Gadugi" charset="0"/>
                <a:ea typeface="Gadugi" charset="0"/>
                <a:cs typeface="Gadugi" charset="0"/>
              </a:rPr>
              <a:t>Modest area overhead</a:t>
            </a:r>
          </a:p>
        </p:txBody>
      </p:sp>
      <p:sp>
        <p:nvSpPr>
          <p:cNvPr id="2095" name="Content Placeholder 2"/>
          <p:cNvSpPr txBox="1">
            <a:spLocks/>
          </p:cNvSpPr>
          <p:nvPr/>
        </p:nvSpPr>
        <p:spPr>
          <a:xfrm>
            <a:off x="19986176" y="5249816"/>
            <a:ext cx="7511143" cy="192576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905865" indent="-905865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8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62704" indent="-754887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39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1954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3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2736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35184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643001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850820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05863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26645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75568" indent="-175524"/>
            <a:r>
              <a:rPr lang="en-US" sz="2083" dirty="0">
                <a:latin typeface="Gadugi" charset="0"/>
                <a:ea typeface="Gadugi" charset="0"/>
                <a:cs typeface="Gadugi" charset="0"/>
              </a:rPr>
              <a:t>Decades of scheduling algorithms, but no consensus on</a:t>
            </a:r>
          </a:p>
          <a:p>
            <a:pPr marL="600045" indent="0">
              <a:buNone/>
            </a:pPr>
            <a:r>
              <a:rPr lang="en-US" sz="2083" dirty="0">
                <a:latin typeface="Gadugi" charset="0"/>
                <a:ea typeface="Gadugi" charset="0"/>
                <a:cs typeface="Gadugi" charset="0"/>
              </a:rPr>
              <a:t>   abstractions for scheduling. In contrast </a:t>
            </a:r>
            <a:r>
              <a:rPr lang="en-US" sz="2083" dirty="0" smtClean="0">
                <a:latin typeface="Gadugi" charset="0"/>
                <a:ea typeface="Gadugi" charset="0"/>
                <a:cs typeface="Gadugi" charset="0"/>
              </a:rPr>
              <a:t>to:</a:t>
            </a:r>
          </a:p>
          <a:p>
            <a:pPr lvl="1">
              <a:buFont typeface="Arial" charset="0"/>
              <a:buChar char="•"/>
            </a:pPr>
            <a:r>
              <a:rPr lang="en-US" sz="2083" dirty="0" smtClean="0">
                <a:latin typeface="Gadugi" charset="0"/>
                <a:ea typeface="Gadugi" charset="0"/>
                <a:cs typeface="Gadugi" charset="0"/>
              </a:rPr>
              <a:t>Parse graphs for parsing</a:t>
            </a:r>
          </a:p>
          <a:p>
            <a:pPr lvl="1">
              <a:buFont typeface="Arial" charset="0"/>
              <a:buChar char="•"/>
            </a:pPr>
            <a:r>
              <a:rPr lang="en-US" sz="2083" dirty="0" smtClean="0">
                <a:latin typeface="Gadugi" charset="0"/>
                <a:ea typeface="Gadugi" charset="0"/>
                <a:cs typeface="Gadugi" charset="0"/>
              </a:rPr>
              <a:t>Match-action </a:t>
            </a:r>
            <a:r>
              <a:rPr lang="en-US" sz="2083" dirty="0">
                <a:latin typeface="Gadugi" charset="0"/>
                <a:ea typeface="Gadugi" charset="0"/>
                <a:cs typeface="Gadugi" charset="0"/>
              </a:rPr>
              <a:t>tables for forwarding</a:t>
            </a:r>
          </a:p>
          <a:p>
            <a:pPr marL="775568" indent="-175524"/>
            <a:r>
              <a:rPr lang="en-US" sz="2083" dirty="0">
                <a:latin typeface="Gadugi" charset="0"/>
                <a:ea typeface="Gadugi" charset="0"/>
                <a:cs typeface="Gadugi" charset="0"/>
              </a:rPr>
              <a:t>The scheduler has very tight timing requirements</a:t>
            </a:r>
          </a:p>
        </p:txBody>
      </p:sp>
      <p:sp>
        <p:nvSpPr>
          <p:cNvPr id="2096" name="Rounded Rectangle 2095"/>
          <p:cNvSpPr/>
          <p:nvPr/>
        </p:nvSpPr>
        <p:spPr>
          <a:xfrm>
            <a:off x="20123442" y="7263221"/>
            <a:ext cx="7759667" cy="947057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86" dirty="0">
                <a:latin typeface="Gadugi" charset="0"/>
                <a:cs typeface="Gadugi" charset="0"/>
              </a:rPr>
              <a:t>Need an expressive abstraction that can run at line rate</a:t>
            </a:r>
          </a:p>
        </p:txBody>
      </p:sp>
      <p:sp>
        <p:nvSpPr>
          <p:cNvPr id="2099" name="Content Placeholder 2"/>
          <p:cNvSpPr txBox="1">
            <a:spLocks/>
          </p:cNvSpPr>
          <p:nvPr/>
        </p:nvSpPr>
        <p:spPr>
          <a:xfrm>
            <a:off x="20384686" y="10349293"/>
            <a:ext cx="7458279" cy="2789985"/>
          </a:xfrm>
          <a:prstGeom prst="rect">
            <a:avLst/>
          </a:prstGeom>
        </p:spPr>
        <p:txBody>
          <a:bodyPr>
            <a:normAutofit/>
          </a:bodyPr>
          <a:lstStyle>
            <a:lvl1pPr marL="905865" indent="-905865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8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62704" indent="-754887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39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1954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3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27367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35184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643001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850820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05863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266459" indent="-603910" algn="l" defTabSz="241563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2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83" dirty="0">
                <a:latin typeface="Gadugi" charset="0"/>
                <a:ea typeface="Gadugi" charset="0"/>
                <a:cs typeface="Gadugi" charset="0"/>
              </a:rPr>
              <a:t>It decides in what </a:t>
            </a:r>
            <a:r>
              <a:rPr lang="en-US" sz="2083" b="1" dirty="0">
                <a:solidFill>
                  <a:srgbClr val="901028"/>
                </a:solidFill>
                <a:latin typeface="Gadugi" charset="0"/>
                <a:ea typeface="Gadugi" charset="0"/>
                <a:cs typeface="Gadugi" charset="0"/>
              </a:rPr>
              <a:t>order</a:t>
            </a:r>
            <a:r>
              <a:rPr lang="en-US" sz="2083" dirty="0">
                <a:latin typeface="Gadugi" charset="0"/>
                <a:ea typeface="Gadugi" charset="0"/>
                <a:cs typeface="Gadugi" charset="0"/>
              </a:rPr>
              <a:t> packets are sent</a:t>
            </a:r>
          </a:p>
          <a:p>
            <a:pPr marL="775568" indent="-401391"/>
            <a:r>
              <a:rPr lang="en-US" sz="2083" dirty="0">
                <a:latin typeface="Gadugi" charset="0"/>
                <a:ea typeface="Gadugi" charset="0"/>
                <a:cs typeface="Gadugi" charset="0"/>
              </a:rPr>
              <a:t>E.g., FCFS, priorities, weighted fair-queueing</a:t>
            </a:r>
            <a:endParaRPr lang="en-US" sz="2083" dirty="0"/>
          </a:p>
          <a:p>
            <a:pPr marL="0" indent="0">
              <a:buNone/>
            </a:pPr>
            <a:endParaRPr lang="en-US" sz="1029" dirty="0"/>
          </a:p>
          <a:p>
            <a:pPr marL="0" indent="0">
              <a:buNone/>
            </a:pPr>
            <a:r>
              <a:rPr lang="en-US" sz="2083" b="1" dirty="0">
                <a:solidFill>
                  <a:srgbClr val="3366FF"/>
                </a:solidFill>
                <a:latin typeface="Gadugi" charset="0"/>
                <a:ea typeface="Gadugi" charset="0"/>
                <a:cs typeface="Gadugi" charset="0"/>
              </a:rPr>
              <a:t>Key observation</a:t>
            </a:r>
          </a:p>
          <a:p>
            <a:pPr marL="775568" indent="-401391"/>
            <a:r>
              <a:rPr lang="en-US" sz="2083" dirty="0">
                <a:latin typeface="Gadugi" charset="0"/>
                <a:ea typeface="Gadugi" charset="0"/>
                <a:cs typeface="Gadugi" charset="0"/>
              </a:rPr>
              <a:t>In many algorithms, the order can be determined before </a:t>
            </a:r>
            <a:r>
              <a:rPr lang="en-US" sz="2083" dirty="0" err="1">
                <a:latin typeface="Gadugi" charset="0"/>
                <a:ea typeface="Gadugi" charset="0"/>
                <a:cs typeface="Gadugi" charset="0"/>
              </a:rPr>
              <a:t>enqueue</a:t>
            </a:r>
            <a:endParaRPr lang="en-US" sz="2083" dirty="0">
              <a:latin typeface="Gadugi" charset="0"/>
              <a:ea typeface="Gadugi" charset="0"/>
              <a:cs typeface="Gadugi" charset="0"/>
            </a:endParaRPr>
          </a:p>
          <a:p>
            <a:pPr marL="775568" indent="-401391"/>
            <a:r>
              <a:rPr lang="en-US" sz="2083" dirty="0">
                <a:latin typeface="Gadugi" charset="0"/>
                <a:ea typeface="Gadugi" charset="0"/>
                <a:cs typeface="Gadugi" charset="0"/>
              </a:rPr>
              <a:t>i.e., relative order of buffered packets does not change</a:t>
            </a:r>
          </a:p>
        </p:txBody>
      </p:sp>
      <p:sp>
        <p:nvSpPr>
          <p:cNvPr id="2102" name="Title 1"/>
          <p:cNvSpPr txBox="1">
            <a:spLocks/>
          </p:cNvSpPr>
          <p:nvPr/>
        </p:nvSpPr>
        <p:spPr>
          <a:xfrm>
            <a:off x="20565923" y="13946510"/>
            <a:ext cx="7317173" cy="984704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>
                <a:solidFill>
                  <a:srgbClr val="C00000"/>
                </a:solidFill>
                <a:latin typeface="Gadugi"/>
              </a:rPr>
              <a:t>The Push-In First-Out Queue</a:t>
            </a:r>
          </a:p>
        </p:txBody>
      </p:sp>
      <p:grpSp>
        <p:nvGrpSpPr>
          <p:cNvPr id="2103" name="Group 2102"/>
          <p:cNvGrpSpPr/>
          <p:nvPr/>
        </p:nvGrpSpPr>
        <p:grpSpPr>
          <a:xfrm>
            <a:off x="20384682" y="14673164"/>
            <a:ext cx="3806718" cy="2884714"/>
            <a:chOff x="2235200" y="2667000"/>
            <a:chExt cx="3098800" cy="3365500"/>
          </a:xfrm>
        </p:grpSpPr>
        <p:sp>
          <p:nvSpPr>
            <p:cNvPr id="2104" name="Rectangle 2103"/>
            <p:cNvSpPr/>
            <p:nvPr/>
          </p:nvSpPr>
          <p:spPr>
            <a:xfrm>
              <a:off x="2235200" y="3238500"/>
              <a:ext cx="3048000" cy="2794000"/>
            </a:xfrm>
            <a:prstGeom prst="rect">
              <a:avLst/>
            </a:prstGeom>
            <a:solidFill>
              <a:schemeClr val="accent4">
                <a:lumMod val="40000"/>
                <a:lumOff val="60000"/>
                <a:alpha val="7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028"/>
            </a:p>
          </p:txBody>
        </p:sp>
        <p:sp>
          <p:nvSpPr>
            <p:cNvPr id="2105" name="TextBox 2104"/>
            <p:cNvSpPr txBox="1"/>
            <p:nvPr/>
          </p:nvSpPr>
          <p:spPr>
            <a:xfrm>
              <a:off x="2286000" y="2667000"/>
              <a:ext cx="3048000" cy="477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57" dirty="0">
                  <a:latin typeface="Gadugi" charset="0"/>
                  <a:cs typeface="Gadugi" charset="0"/>
                </a:rPr>
                <a:t>Rank Computation</a:t>
              </a:r>
            </a:p>
          </p:txBody>
        </p:sp>
      </p:grpSp>
      <p:grpSp>
        <p:nvGrpSpPr>
          <p:cNvPr id="2107" name="Group 2106"/>
          <p:cNvGrpSpPr/>
          <p:nvPr/>
        </p:nvGrpSpPr>
        <p:grpSpPr>
          <a:xfrm>
            <a:off x="24751002" y="14673182"/>
            <a:ext cx="2746319" cy="2838095"/>
            <a:chOff x="6397161" y="2548235"/>
            <a:chExt cx="3204039" cy="3311111"/>
          </a:xfrm>
        </p:grpSpPr>
        <p:grpSp>
          <p:nvGrpSpPr>
            <p:cNvPr id="2108" name="Group 2107"/>
            <p:cNvGrpSpPr/>
            <p:nvPr/>
          </p:nvGrpSpPr>
          <p:grpSpPr>
            <a:xfrm>
              <a:off x="6397161" y="2548235"/>
              <a:ext cx="3204039" cy="3311111"/>
              <a:chOff x="6397161" y="2548235"/>
              <a:chExt cx="3204039" cy="3311111"/>
            </a:xfrm>
          </p:grpSpPr>
          <p:grpSp>
            <p:nvGrpSpPr>
              <p:cNvPr id="2110" name="Group 2109"/>
              <p:cNvGrpSpPr/>
              <p:nvPr/>
            </p:nvGrpSpPr>
            <p:grpSpPr>
              <a:xfrm>
                <a:off x="6397161" y="3124200"/>
                <a:ext cx="3204039" cy="2735146"/>
                <a:chOff x="6431622" y="3360854"/>
                <a:chExt cx="3204039" cy="2735146"/>
              </a:xfrm>
            </p:grpSpPr>
            <p:sp>
              <p:nvSpPr>
                <p:cNvPr id="2112" name="Rectangle 2111"/>
                <p:cNvSpPr/>
                <p:nvPr/>
              </p:nvSpPr>
              <p:spPr>
                <a:xfrm>
                  <a:off x="6431622" y="3360854"/>
                  <a:ext cx="3204039" cy="2735146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7028"/>
                </a:p>
              </p:txBody>
            </p:sp>
            <p:grpSp>
              <p:nvGrpSpPr>
                <p:cNvPr id="2113" name="Group 2112"/>
                <p:cNvGrpSpPr/>
                <p:nvPr/>
              </p:nvGrpSpPr>
              <p:grpSpPr>
                <a:xfrm>
                  <a:off x="6892503" y="4038600"/>
                  <a:ext cx="2175291" cy="1228293"/>
                  <a:chOff x="3906054" y="6114996"/>
                  <a:chExt cx="1050221" cy="563990"/>
                </a:xfrm>
              </p:grpSpPr>
              <p:grpSp>
                <p:nvGrpSpPr>
                  <p:cNvPr id="2114" name="Group 2113"/>
                  <p:cNvGrpSpPr/>
                  <p:nvPr/>
                </p:nvGrpSpPr>
                <p:grpSpPr>
                  <a:xfrm>
                    <a:off x="3906054" y="6114996"/>
                    <a:ext cx="1050221" cy="563990"/>
                    <a:chOff x="3906054" y="6114996"/>
                    <a:chExt cx="1050221" cy="563990"/>
                  </a:xfrm>
                </p:grpSpPr>
                <p:grpSp>
                  <p:nvGrpSpPr>
                    <p:cNvPr id="2116" name="Group 2115"/>
                    <p:cNvGrpSpPr/>
                    <p:nvPr/>
                  </p:nvGrpSpPr>
                  <p:grpSpPr>
                    <a:xfrm>
                      <a:off x="4000499" y="6358104"/>
                      <a:ext cx="955776" cy="320882"/>
                      <a:chOff x="1594855" y="898558"/>
                      <a:chExt cx="832256" cy="317821"/>
                    </a:xfrm>
                  </p:grpSpPr>
                  <p:cxnSp>
                    <p:nvCxnSpPr>
                      <p:cNvPr id="2122" name="Straight Connector 2121"/>
                      <p:cNvCxnSpPr/>
                      <p:nvPr/>
                    </p:nvCxnSpPr>
                    <p:spPr>
                      <a:xfrm>
                        <a:off x="1594855" y="898558"/>
                        <a:ext cx="832256" cy="0"/>
                      </a:xfrm>
                      <a:prstGeom prst="line">
                        <a:avLst/>
                      </a:prstGeom>
                      <a:noFill/>
                      <a:ln w="25400" cap="flat" cmpd="sng" algn="ctr">
                        <a:solidFill>
                          <a:sysClr val="windowText" lastClr="000000"/>
                        </a:solidFill>
                        <a:prstDash val="solid"/>
                      </a:ln>
                      <a:effectLst/>
                    </p:spPr>
                  </p:cxnSp>
                  <p:cxnSp>
                    <p:nvCxnSpPr>
                      <p:cNvPr id="2123" name="Straight Connector 2122"/>
                      <p:cNvCxnSpPr/>
                      <p:nvPr/>
                    </p:nvCxnSpPr>
                    <p:spPr>
                      <a:xfrm>
                        <a:off x="1594855" y="1216378"/>
                        <a:ext cx="832256" cy="0"/>
                      </a:xfrm>
                      <a:prstGeom prst="line">
                        <a:avLst/>
                      </a:prstGeom>
                      <a:noFill/>
                      <a:ln w="25400" cap="flat" cmpd="sng" algn="ctr">
                        <a:solidFill>
                          <a:sysClr val="windowText" lastClr="000000"/>
                        </a:solidFill>
                        <a:prstDash val="solid"/>
                      </a:ln>
                      <a:effectLst/>
                    </p:spPr>
                  </p:cxnSp>
                  <p:cxnSp>
                    <p:nvCxnSpPr>
                      <p:cNvPr id="2124" name="Straight Connector 2123"/>
                      <p:cNvCxnSpPr/>
                      <p:nvPr/>
                    </p:nvCxnSpPr>
                    <p:spPr>
                      <a:xfrm flipV="1">
                        <a:off x="2427111" y="903111"/>
                        <a:ext cx="0" cy="313268"/>
                      </a:xfrm>
                      <a:prstGeom prst="line">
                        <a:avLst/>
                      </a:prstGeom>
                      <a:noFill/>
                      <a:ln w="25400" cap="flat" cmpd="sng" algn="ctr">
                        <a:solidFill>
                          <a:sysClr val="windowText" lastClr="000000"/>
                        </a:solidFill>
                        <a:prstDash val="solid"/>
                      </a:ln>
                      <a:effectLst/>
                    </p:spPr>
                  </p:cxnSp>
                </p:grpSp>
                <p:sp>
                  <p:nvSpPr>
                    <p:cNvPr id="2117" name="Rectangle 2116"/>
                    <p:cNvSpPr/>
                    <p:nvPr/>
                  </p:nvSpPr>
                  <p:spPr>
                    <a:xfrm>
                      <a:off x="4774463" y="6375591"/>
                      <a:ext cx="163401" cy="288746"/>
                    </a:xfrm>
                    <a:prstGeom prst="rect">
                      <a:avLst/>
                    </a:prstGeom>
                    <a:solidFill>
                      <a:srgbClr val="F79646">
                        <a:lumMod val="60000"/>
                        <a:lumOff val="40000"/>
                      </a:srgbClr>
                    </a:solidFill>
                    <a:ln w="9525" cap="flat" cmpd="sng" algn="ctr">
                      <a:solidFill>
                        <a:sysClr val="windowText" lastClr="000000"/>
                      </a:solidFill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391886">
                        <a:defRPr/>
                      </a:pPr>
                      <a:r>
                        <a:rPr lang="en-US" sz="1714" kern="0" dirty="0">
                          <a:latin typeface="Gadugi" charset="0"/>
                          <a:cs typeface="Gadugi" charset="0"/>
                        </a:rPr>
                        <a:t>2</a:t>
                      </a:r>
                    </a:p>
                  </p:txBody>
                </p:sp>
                <p:sp>
                  <p:nvSpPr>
                    <p:cNvPr id="2118" name="Rectangle 2117"/>
                    <p:cNvSpPr/>
                    <p:nvPr/>
                  </p:nvSpPr>
                  <p:spPr>
                    <a:xfrm>
                      <a:off x="4246332" y="6378211"/>
                      <a:ext cx="163401" cy="288746"/>
                    </a:xfrm>
                    <a:prstGeom prst="rect">
                      <a:avLst/>
                    </a:prstGeom>
                    <a:solidFill>
                      <a:srgbClr val="9BBB59">
                        <a:lumMod val="60000"/>
                        <a:lumOff val="40000"/>
                      </a:srgbClr>
                    </a:solidFill>
                    <a:ln w="9525" cap="flat" cmpd="sng" algn="ctr">
                      <a:solidFill>
                        <a:sysClr val="windowText" lastClr="000000"/>
                      </a:solidFill>
                      <a:prstDash val="solid"/>
                    </a:ln>
                    <a:effectLst/>
                  </p:spPr>
                  <p:txBody>
                    <a:bodyPr rtlCol="0" anchor="ctr"/>
                    <a:lstStyle/>
                    <a:p>
                      <a:pPr algn="ctr" defTabSz="391886">
                        <a:defRPr/>
                      </a:pPr>
                      <a:r>
                        <a:rPr lang="en-US" sz="1714" kern="0" dirty="0">
                          <a:latin typeface="Gadugi" charset="0"/>
                          <a:cs typeface="Gadugi" charset="0"/>
                        </a:rPr>
                        <a:t>9</a:t>
                      </a:r>
                    </a:p>
                  </p:txBody>
                </p:sp>
                <p:sp>
                  <p:nvSpPr>
                    <p:cNvPr id="2119" name="Rectangle 2118"/>
                    <p:cNvSpPr/>
                    <p:nvPr/>
                  </p:nvSpPr>
                  <p:spPr>
                    <a:xfrm>
                      <a:off x="4424539" y="6376469"/>
                      <a:ext cx="163401" cy="288746"/>
                    </a:xfrm>
                    <a:prstGeom prst="rect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5"/>
                    </a:lnRef>
                    <a:fillRef idx="2">
                      <a:schemeClr val="accent5"/>
                    </a:fillRef>
                    <a:effectRef idx="1">
                      <a:schemeClr val="accent5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 defTabSz="391886">
                        <a:defRPr/>
                      </a:pPr>
                      <a:r>
                        <a:rPr lang="en-US" sz="1714" kern="0" dirty="0">
                          <a:solidFill>
                            <a:schemeClr val="tx1"/>
                          </a:solidFill>
                          <a:latin typeface="Gadugi" charset="0"/>
                          <a:cs typeface="Gadugi" charset="0"/>
                        </a:rPr>
                        <a:t>8</a:t>
                      </a:r>
                    </a:p>
                  </p:txBody>
                </p:sp>
                <p:cxnSp>
                  <p:nvCxnSpPr>
                    <p:cNvPr id="2120" name="Straight Arrow Connector 2119"/>
                    <p:cNvCxnSpPr/>
                    <p:nvPr/>
                  </p:nvCxnSpPr>
                  <p:spPr>
                    <a:xfrm flipH="1">
                      <a:off x="3906054" y="6122857"/>
                      <a:ext cx="515025" cy="0"/>
                    </a:xfrm>
                    <a:prstGeom prst="straightConnector1">
                      <a:avLst/>
                    </a:prstGeom>
                    <a:noFill/>
                    <a:ln w="25400" cap="flat" cmpd="sng" algn="ctr">
                      <a:solidFill>
                        <a:schemeClr val="tx1"/>
                      </a:solidFill>
                      <a:prstDash val="solid"/>
                      <a:tailEnd type="none"/>
                    </a:ln>
                    <a:effectLst/>
                  </p:spPr>
                </p:cxnSp>
                <p:cxnSp>
                  <p:nvCxnSpPr>
                    <p:cNvPr id="2121" name="Straight Arrow Connector 2120"/>
                    <p:cNvCxnSpPr/>
                    <p:nvPr/>
                  </p:nvCxnSpPr>
                  <p:spPr>
                    <a:xfrm flipV="1">
                      <a:off x="4414905" y="6114996"/>
                      <a:ext cx="0" cy="253677"/>
                    </a:xfrm>
                    <a:prstGeom prst="straightConnector1">
                      <a:avLst/>
                    </a:prstGeom>
                    <a:noFill/>
                    <a:ln w="25400" cap="flat" cmpd="sng" algn="ctr">
                      <a:solidFill>
                        <a:schemeClr val="tx1"/>
                      </a:solidFill>
                      <a:prstDash val="solid"/>
                      <a:headEnd type="triangle" w="lg" len="lg"/>
                      <a:tailEnd type="none"/>
                    </a:ln>
                    <a:effectLst/>
                  </p:spPr>
                </p:cxnSp>
              </p:grpSp>
              <p:sp>
                <p:nvSpPr>
                  <p:cNvPr id="2115" name="Rectangle 2114"/>
                  <p:cNvSpPr/>
                  <p:nvPr/>
                </p:nvSpPr>
                <p:spPr>
                  <a:xfrm>
                    <a:off x="4600575" y="6378575"/>
                    <a:ext cx="163401" cy="288746"/>
                  </a:xfrm>
                  <a:prstGeom prst="rect">
                    <a:avLst/>
                  </a:prstGeom>
                  <a:solidFill>
                    <a:srgbClr val="FF6666"/>
                  </a:solidFill>
                  <a:ln w="9525" cap="flat" cmpd="sng" algn="ctr">
                    <a:solidFill>
                      <a:sysClr val="windowText" lastClr="000000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ctr" defTabSz="391886">
                      <a:defRPr/>
                    </a:pPr>
                    <a:r>
                      <a:rPr lang="en-US" sz="1714" kern="0" dirty="0">
                        <a:latin typeface="Gadugi" charset="0"/>
                        <a:cs typeface="Gadugi" charset="0"/>
                      </a:rPr>
                      <a:t>5</a:t>
                    </a:r>
                  </a:p>
                </p:txBody>
              </p:sp>
            </p:grpSp>
          </p:grpSp>
          <p:sp>
            <p:nvSpPr>
              <p:cNvPr id="2111" name="TextBox 2110"/>
              <p:cNvSpPr txBox="1"/>
              <p:nvPr/>
            </p:nvSpPr>
            <p:spPr>
              <a:xfrm>
                <a:off x="6438900" y="2548235"/>
                <a:ext cx="3048000" cy="4770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57" dirty="0">
                    <a:latin typeface="Gadugi" charset="0"/>
                    <a:cs typeface="Gadugi" charset="0"/>
                  </a:rPr>
                  <a:t>PIFO Scheduler</a:t>
                </a:r>
              </a:p>
            </p:txBody>
          </p:sp>
        </p:grpSp>
        <p:cxnSp>
          <p:nvCxnSpPr>
            <p:cNvPr id="2109" name="Straight Arrow Connector 2108"/>
            <p:cNvCxnSpPr/>
            <p:nvPr/>
          </p:nvCxnSpPr>
          <p:spPr>
            <a:xfrm>
              <a:off x="9029700" y="4686300"/>
              <a:ext cx="304800" cy="0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tailEnd type="arrow" w="lg" len="lg"/>
            </a:ln>
            <a:effectLst/>
          </p:spPr>
        </p:cxnSp>
      </p:grpSp>
      <p:sp>
        <p:nvSpPr>
          <p:cNvPr id="2127" name="TextBox 2126"/>
          <p:cNvSpPr txBox="1"/>
          <p:nvPr/>
        </p:nvSpPr>
        <p:spPr>
          <a:xfrm>
            <a:off x="20792023" y="18014960"/>
            <a:ext cx="2612571" cy="408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57" dirty="0">
                <a:latin typeface="Gadugi" charset="0"/>
                <a:cs typeface="Gadugi" charset="0"/>
              </a:rPr>
              <a:t>(programmable)</a:t>
            </a:r>
          </a:p>
        </p:txBody>
      </p:sp>
      <p:sp>
        <p:nvSpPr>
          <p:cNvPr id="2128" name="TextBox 2127"/>
          <p:cNvSpPr txBox="1"/>
          <p:nvPr/>
        </p:nvSpPr>
        <p:spPr>
          <a:xfrm>
            <a:off x="24818825" y="18011132"/>
            <a:ext cx="2612571" cy="408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57" dirty="0">
                <a:latin typeface="Gadugi" charset="0"/>
                <a:cs typeface="Gadugi" charset="0"/>
              </a:rPr>
              <a:t>(fixed logic)</a:t>
            </a:r>
          </a:p>
        </p:txBody>
      </p:sp>
      <p:sp>
        <p:nvSpPr>
          <p:cNvPr id="2130" name="Rounded Rectangle 2129"/>
          <p:cNvSpPr/>
          <p:nvPr/>
        </p:nvSpPr>
        <p:spPr>
          <a:xfrm>
            <a:off x="20247431" y="18494485"/>
            <a:ext cx="7635148" cy="1029531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86" dirty="0">
                <a:latin typeface="Gadugi" charset="0"/>
                <a:cs typeface="Gadugi" charset="0"/>
              </a:rPr>
              <a:t>Rank computation is a packet transaction</a:t>
            </a:r>
          </a:p>
          <a:p>
            <a:pPr algn="ctr"/>
            <a:r>
              <a:rPr lang="en-US" sz="3086" dirty="0">
                <a:latin typeface="Gadugi" charset="0"/>
                <a:cs typeface="Gadugi" charset="0"/>
              </a:rPr>
              <a:t>(e.g., WFQ, strict priorities, shaping)</a:t>
            </a:r>
          </a:p>
        </p:txBody>
      </p:sp>
      <p:sp>
        <p:nvSpPr>
          <p:cNvPr id="2131" name="Rounded Rectangle 2130"/>
          <p:cNvSpPr/>
          <p:nvPr/>
        </p:nvSpPr>
        <p:spPr>
          <a:xfrm>
            <a:off x="20517579" y="19649069"/>
            <a:ext cx="7110369" cy="1014106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Generalizes to hierarchical scheduling)</a:t>
            </a:r>
          </a:p>
        </p:txBody>
      </p:sp>
      <p:sp>
        <p:nvSpPr>
          <p:cNvPr id="2132" name="Rounded Rectangle 2131"/>
          <p:cNvSpPr/>
          <p:nvPr/>
        </p:nvSpPr>
        <p:spPr>
          <a:xfrm>
            <a:off x="20245593" y="21441156"/>
            <a:ext cx="7702305" cy="5011132"/>
          </a:xfrm>
          <a:prstGeom prst="round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  <p:sp>
        <p:nvSpPr>
          <p:cNvPr id="2133" name="Title 1"/>
          <p:cNvSpPr txBox="1">
            <a:spLocks/>
          </p:cNvSpPr>
          <p:nvPr/>
        </p:nvSpPr>
        <p:spPr>
          <a:xfrm>
            <a:off x="20708046" y="21292459"/>
            <a:ext cx="7317173" cy="984704"/>
          </a:xfrm>
          <a:prstGeom prst="rect">
            <a:avLst/>
          </a:prstGeom>
        </p:spPr>
        <p:txBody>
          <a:bodyPr vert="horz" lIns="67927" tIns="33963" rIns="67927" bIns="33963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adugi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2377" b="1" dirty="0">
                <a:solidFill>
                  <a:srgbClr val="C00000"/>
                </a:solidFill>
                <a:latin typeface="Gadugi"/>
              </a:rPr>
              <a:t>Hardware implementation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156652" y="21998073"/>
            <a:ext cx="5956294" cy="2872037"/>
          </a:xfrm>
          <a:prstGeom prst="rect">
            <a:avLst/>
          </a:prstGeom>
        </p:spPr>
      </p:pic>
      <p:sp>
        <p:nvSpPr>
          <p:cNvPr id="2188" name="Rounded Rectangle 2187"/>
          <p:cNvSpPr/>
          <p:nvPr/>
        </p:nvSpPr>
        <p:spPr>
          <a:xfrm>
            <a:off x="21793635" y="25089996"/>
            <a:ext cx="4767978" cy="946255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86" dirty="0">
                <a:latin typeface="Gadugi" charset="0"/>
                <a:cs typeface="Gadugi" charset="0"/>
              </a:rPr>
              <a:t>Meets timing @ </a:t>
            </a:r>
            <a:r>
              <a:rPr lang="en-US" sz="3086">
                <a:latin typeface="Gadugi" charset="0"/>
                <a:cs typeface="Gadugi" charset="0"/>
              </a:rPr>
              <a:t>1 GHz</a:t>
            </a:r>
            <a:endParaRPr lang="en-US" sz="3086" dirty="0">
              <a:latin typeface="Gadugi" charset="0"/>
              <a:cs typeface="Gadugi" charset="0"/>
            </a:endParaRPr>
          </a:p>
          <a:p>
            <a:pPr algn="ctr"/>
            <a:r>
              <a:rPr lang="en-US" sz="3086" dirty="0">
                <a:latin typeface="Gadugi" charset="0"/>
                <a:cs typeface="Gadugi" charset="0"/>
              </a:rPr>
              <a:t>Incurs 4% area overhead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6208" y="2823653"/>
            <a:ext cx="2141278" cy="119911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482" y="2977055"/>
            <a:ext cx="3396342" cy="117776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492192" y="10574013"/>
            <a:ext cx="6726183" cy="3033567"/>
          </a:xfrm>
          <a:prstGeom prst="rect">
            <a:avLst/>
          </a:prstGeom>
        </p:spPr>
      </p:pic>
      <p:sp>
        <p:nvSpPr>
          <p:cNvPr id="224" name="Rounded Rectangle 223"/>
          <p:cNvSpPr/>
          <p:nvPr/>
        </p:nvSpPr>
        <p:spPr>
          <a:xfrm>
            <a:off x="11168748" y="13534300"/>
            <a:ext cx="7908693" cy="997857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Atom = action unit + state</a:t>
            </a:r>
          </a:p>
          <a:p>
            <a:pPr algn="ctr"/>
            <a:r>
              <a:rPr lang="en-US" sz="3086" dirty="0">
                <a:latin typeface="Gadugi" charset="0"/>
                <a:ea typeface="Gadugi" charset="0"/>
                <a:cs typeface="Gadugi" charset="0"/>
              </a:rPr>
              <a:t>A router’s atoms form its instruction set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370095" y="5405061"/>
            <a:ext cx="7598229" cy="2650746"/>
          </a:xfrm>
          <a:prstGeom prst="rect">
            <a:avLst/>
          </a:prstGeom>
        </p:spPr>
      </p:pic>
      <p:sp>
        <p:nvSpPr>
          <p:cNvPr id="226" name="Rounded Rectangle 225"/>
          <p:cNvSpPr/>
          <p:nvPr/>
        </p:nvSpPr>
        <p:spPr>
          <a:xfrm>
            <a:off x="12450862" y="8077022"/>
            <a:ext cx="5344467" cy="943428"/>
          </a:xfrm>
          <a:prstGeom prst="roundRect">
            <a:avLst/>
          </a:prstGeom>
          <a:solidFill>
            <a:srgbClr val="901028"/>
          </a:solidFill>
          <a:ln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86" dirty="0">
                <a:latin typeface="Gadugi" charset="0"/>
                <a:cs typeface="Gadugi" charset="0"/>
              </a:rPr>
              <a:t>Program in C-like DSL,</a:t>
            </a:r>
          </a:p>
          <a:p>
            <a:pPr algn="ctr"/>
            <a:r>
              <a:rPr lang="en-US" sz="3086" dirty="0">
                <a:latin typeface="Gadugi" charset="0"/>
                <a:cs typeface="Gadugi" charset="0"/>
              </a:rPr>
              <a:t> compile to run at line-rate</a:t>
            </a:r>
          </a:p>
        </p:txBody>
      </p:sp>
      <p:sp>
        <p:nvSpPr>
          <p:cNvPr id="86" name="Rectangle 85"/>
          <p:cNvSpPr/>
          <p:nvPr/>
        </p:nvSpPr>
        <p:spPr>
          <a:xfrm>
            <a:off x="20358576" y="15436565"/>
            <a:ext cx="3948000" cy="15433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3900" indent="-293900" defTabSz="391866">
              <a:buFontTx/>
              <a:buAutoNum type="arabicPeriod"/>
              <a:defRPr/>
            </a:pPr>
            <a:r>
              <a:rPr lang="en-US" sz="1886" kern="0" dirty="0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f = flow(p)</a:t>
            </a:r>
          </a:p>
          <a:p>
            <a:pPr marL="293900" indent="-293900" defTabSz="391866">
              <a:buFontTx/>
              <a:buAutoNum type="arabicPeriod"/>
              <a:defRPr/>
            </a:pPr>
            <a:r>
              <a:rPr lang="en-US" sz="1886" kern="0" dirty="0" err="1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p.start</a:t>
            </a:r>
            <a:r>
              <a:rPr lang="en-US" sz="1886" kern="0" dirty="0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 = max(T[f].finish,                	                     </a:t>
            </a:r>
            <a:r>
              <a:rPr lang="en-US" sz="1886" kern="0" dirty="0" err="1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virtual_time</a:t>
            </a:r>
            <a:r>
              <a:rPr lang="en-US" sz="1886" kern="0" dirty="0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)</a:t>
            </a:r>
          </a:p>
          <a:p>
            <a:pPr marL="293900" indent="-293900" defTabSz="391866">
              <a:buFontTx/>
              <a:buAutoNum type="arabicPeriod"/>
              <a:defRPr/>
            </a:pPr>
            <a:r>
              <a:rPr lang="en-US" sz="1886" kern="0" dirty="0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T[f].finish = </a:t>
            </a:r>
            <a:r>
              <a:rPr lang="en-US" sz="1886" kern="0" dirty="0" err="1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p.start</a:t>
            </a:r>
            <a:r>
              <a:rPr lang="en-US" sz="1886" kern="0" dirty="0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 + </a:t>
            </a:r>
            <a:r>
              <a:rPr lang="en-US" sz="1886" kern="0" dirty="0" err="1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p.len</a:t>
            </a:r>
            <a:r>
              <a:rPr lang="en-US" sz="1886" kern="0" dirty="0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 / </a:t>
            </a:r>
            <a:r>
              <a:rPr lang="en-US" sz="1886" kern="0" dirty="0" err="1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p.w</a:t>
            </a:r>
            <a:endParaRPr lang="en-US" sz="1886" kern="0" dirty="0">
              <a:solidFill>
                <a:prstClr val="black"/>
              </a:solidFill>
              <a:latin typeface="Gadugi" charset="0"/>
              <a:ea typeface="Gadugi" charset="0"/>
              <a:cs typeface="Gadugi" charset="0"/>
            </a:endParaRPr>
          </a:p>
          <a:p>
            <a:pPr marL="293900" indent="-293900" defTabSz="391866">
              <a:buFontTx/>
              <a:buAutoNum type="arabicPeriod"/>
              <a:defRPr/>
            </a:pPr>
            <a:r>
              <a:rPr lang="en-US" sz="1886" kern="0" dirty="0" err="1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p.rank</a:t>
            </a:r>
            <a:r>
              <a:rPr lang="en-US" sz="1886" kern="0" dirty="0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 = </a:t>
            </a:r>
            <a:r>
              <a:rPr lang="en-US" sz="1886" kern="0" dirty="0" err="1">
                <a:solidFill>
                  <a:prstClr val="black"/>
                </a:solidFill>
                <a:latin typeface="Gadugi" charset="0"/>
                <a:ea typeface="Gadugi" charset="0"/>
                <a:cs typeface="Gadugi" charset="0"/>
              </a:rPr>
              <a:t>p.start</a:t>
            </a:r>
            <a:endParaRPr lang="en-US" sz="1886" kern="0" dirty="0">
              <a:solidFill>
                <a:prstClr val="black"/>
              </a:solidFill>
              <a:latin typeface="Gadugi" charset="0"/>
              <a:ea typeface="Gadugi" charset="0"/>
              <a:cs typeface="Gadugi" charset="0"/>
            </a:endParaRPr>
          </a:p>
        </p:txBody>
      </p:sp>
      <p:sp>
        <p:nvSpPr>
          <p:cNvPr id="2106" name="Right Arrow 2105"/>
          <p:cNvSpPr/>
          <p:nvPr/>
        </p:nvSpPr>
        <p:spPr>
          <a:xfrm>
            <a:off x="24184873" y="16109032"/>
            <a:ext cx="525633" cy="293914"/>
          </a:xfrm>
          <a:prstGeom prst="rightArrow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28"/>
          </a:p>
        </p:txBody>
      </p:sp>
    </p:spTree>
    <p:extLst>
      <p:ext uri="{BB962C8B-B14F-4D97-AF65-F5344CB8AC3E}">
        <p14:creationId xmlns:p14="http://schemas.microsoft.com/office/powerpoint/2010/main" val="2558076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1421</TotalTime>
  <Words>504</Words>
  <Application>Microsoft Macintosh PowerPoint</Application>
  <PresentationFormat>Custom</PresentationFormat>
  <Paragraphs>164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Gadugi</vt:lpstr>
      <vt:lpstr>Arial</vt:lpstr>
      <vt:lpstr>Office Theme</vt:lpstr>
      <vt:lpstr>think-cell Slide</vt:lpstr>
      <vt:lpstr>PowerPoint Presentation</vt:lpstr>
    </vt:vector>
  </TitlesOfParts>
  <Company>Abbott Laboratories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Packet Transactions: Programming the Data Plane at Line Rate</dc:title>
  <dc:creator>Dondapati, Tejaswi</dc:creator>
  <cp:lastModifiedBy>Microsoft Office User</cp:lastModifiedBy>
  <cp:revision>360</cp:revision>
  <cp:lastPrinted>2017-02-03T21:33:17Z</cp:lastPrinted>
  <dcterms:created xsi:type="dcterms:W3CDTF">2015-11-18T16:41:48Z</dcterms:created>
  <dcterms:modified xsi:type="dcterms:W3CDTF">2017-02-03T21:36:43Z</dcterms:modified>
</cp:coreProperties>
</file>

<file path=docProps/thumbnail.jpeg>
</file>